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diagrams/drawing1.xml" ContentType="application/vnd.ms-office.drawingml.diagramDrawing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diagrams/layout2.xml" ContentType="application/vnd.openxmlformats-officedocument.drawingml.diagramLayout+xml"/>
  <Default Extension="pdf" ContentType="application/pdf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256" r:id="rId4"/>
    <p:sldId id="272" r:id="rId5"/>
    <p:sldId id="273" r:id="rId6"/>
    <p:sldId id="265" r:id="rId7"/>
    <p:sldId id="266" r:id="rId8"/>
    <p:sldId id="267" r:id="rId9"/>
    <p:sldId id="257" r:id="rId10"/>
    <p:sldId id="274" r:id="rId11"/>
    <p:sldId id="275" r:id="rId12"/>
    <p:sldId id="286" r:id="rId13"/>
    <p:sldId id="287" r:id="rId14"/>
    <p:sldId id="288" r:id="rId15"/>
    <p:sldId id="290" r:id="rId16"/>
    <p:sldId id="291" r:id="rId17"/>
    <p:sldId id="292" r:id="rId18"/>
    <p:sldId id="283" r:id="rId19"/>
    <p:sldId id="277" r:id="rId20"/>
    <p:sldId id="278" r:id="rId21"/>
    <p:sldId id="279" r:id="rId22"/>
    <p:sldId id="280" r:id="rId23"/>
    <p:sldId id="293" r:id="rId24"/>
    <p:sldId id="294" r:id="rId25"/>
    <p:sldId id="295" r:id="rId26"/>
    <p:sldId id="297" r:id="rId27"/>
    <p:sldId id="298" r:id="rId28"/>
    <p:sldId id="299" r:id="rId29"/>
    <p:sldId id="300" r:id="rId30"/>
    <p:sldId id="281" r:id="rId31"/>
    <p:sldId id="282" r:id="rId32"/>
    <p:sldId id="284" r:id="rId33"/>
    <p:sldId id="270" r:id="rId34"/>
    <p:sldId id="271" r:id="rId35"/>
    <p:sldId id="302" r:id="rId36"/>
    <p:sldId id="303" r:id="rId37"/>
    <p:sldId id="304" r:id="rId38"/>
    <p:sldId id="305" r:id="rId39"/>
    <p:sldId id="301" r:id="rId40"/>
    <p:sldId id="306" r:id="rId41"/>
    <p:sldId id="26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8D984"/>
    <a:srgbClr val="141313"/>
    <a:srgbClr val="403A2A"/>
    <a:srgbClr val="208CA4"/>
    <a:srgbClr val="245690"/>
    <a:srgbClr val="58A4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1" autoAdjust="0"/>
    <p:restoredTop sz="94707" autoAdjust="0"/>
  </p:normalViewPr>
  <p:slideViewPr>
    <p:cSldViewPr>
      <p:cViewPr varScale="1">
        <p:scale>
          <a:sx n="95" d="100"/>
          <a:sy n="95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7D2C7-D648-0448-99A4-D85C402418F9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A69B1-4C5A-CC46-9C90-22E40703024E}">
      <dgm:prSet phldrT="[Text]"/>
      <dgm:spPr/>
      <dgm:t>
        <a:bodyPr/>
        <a:lstStyle/>
        <a:p>
          <a:r>
            <a:rPr lang="en-US" dirty="0" smtClean="0">
              <a:latin typeface="Helvetica Neue"/>
            </a:rPr>
            <a:t>I.R.I.S Group SA - NV</a:t>
          </a:r>
          <a:endParaRPr lang="en-US" dirty="0">
            <a:latin typeface="Helvetica Neue"/>
          </a:endParaRPr>
        </a:p>
      </dgm:t>
    </dgm:pt>
    <dgm:pt modelId="{BE202C36-A2FE-594C-B331-2A3AD3521BAF}" type="parTrans" cxnId="{85FC413B-DB83-C947-9F89-432AC8AE67E3}">
      <dgm:prSet/>
      <dgm:spPr/>
      <dgm:t>
        <a:bodyPr/>
        <a:lstStyle/>
        <a:p>
          <a:endParaRPr lang="en-US"/>
        </a:p>
      </dgm:t>
    </dgm:pt>
    <dgm:pt modelId="{BFD16F50-A3CB-CA4E-995F-1ACDFD989A38}" type="sibTrans" cxnId="{85FC413B-DB83-C947-9F89-432AC8AE67E3}">
      <dgm:prSet/>
      <dgm:spPr/>
      <dgm:t>
        <a:bodyPr/>
        <a:lstStyle/>
        <a:p>
          <a:endParaRPr lang="en-US"/>
        </a:p>
      </dgm:t>
    </dgm:pt>
    <dgm:pt modelId="{738B892B-7F23-A04A-A68E-3F80FE060539}">
      <dgm:prSet phldrT="[Text]"/>
      <dgm:spPr/>
      <dgm:t>
        <a:bodyPr/>
        <a:lstStyle/>
        <a:p>
          <a:r>
            <a:rPr lang="en-US" dirty="0" smtClean="0">
              <a:latin typeface="Helvetica Neue"/>
            </a:rPr>
            <a:t>Products &amp; Technologies </a:t>
          </a:r>
          <a:endParaRPr lang="en-US" dirty="0">
            <a:latin typeface="Helvetica Neue"/>
          </a:endParaRPr>
        </a:p>
      </dgm:t>
    </dgm:pt>
    <dgm:pt modelId="{63E7A316-BCED-0C4C-8159-0AA676AB349D}" type="parTrans" cxnId="{0C3F2297-3826-2142-A20D-BB6F86362C02}">
      <dgm:prSet/>
      <dgm:spPr/>
      <dgm:t>
        <a:bodyPr/>
        <a:lstStyle/>
        <a:p>
          <a:endParaRPr lang="en-US"/>
        </a:p>
      </dgm:t>
    </dgm:pt>
    <dgm:pt modelId="{66344BF5-E90A-8640-AFA3-5B670DEFA358}" type="sibTrans" cxnId="{0C3F2297-3826-2142-A20D-BB6F86362C02}">
      <dgm:prSet/>
      <dgm:spPr/>
      <dgm:t>
        <a:bodyPr/>
        <a:lstStyle/>
        <a:p>
          <a:endParaRPr lang="en-US"/>
        </a:p>
      </dgm:t>
    </dgm:pt>
    <dgm:pt modelId="{A7D01B11-D09E-C14D-836A-1AA74A6ACA96}">
      <dgm:prSet phldrT="[Text]"/>
      <dgm:spPr/>
      <dgm:t>
        <a:bodyPr/>
        <a:lstStyle/>
        <a:p>
          <a:r>
            <a:rPr lang="en-US" dirty="0" smtClean="0">
              <a:latin typeface="Helvetica Neue"/>
            </a:rPr>
            <a:t>Complex ICT Infrastructure</a:t>
          </a:r>
          <a:endParaRPr lang="en-US" dirty="0">
            <a:latin typeface="Helvetica Neue"/>
          </a:endParaRPr>
        </a:p>
      </dgm:t>
    </dgm:pt>
    <dgm:pt modelId="{2D237761-D23D-EB43-8D52-D2485F78E6E6}" type="parTrans" cxnId="{0BAE7D6F-DFE5-EE4F-8747-978A81D305FF}">
      <dgm:prSet/>
      <dgm:spPr/>
      <dgm:t>
        <a:bodyPr/>
        <a:lstStyle/>
        <a:p>
          <a:endParaRPr lang="en-US"/>
        </a:p>
      </dgm:t>
    </dgm:pt>
    <dgm:pt modelId="{53F27EF0-D5CE-C741-8E6F-2ABEC2EAB4EC}" type="sibTrans" cxnId="{0BAE7D6F-DFE5-EE4F-8747-978A81D305FF}">
      <dgm:prSet/>
      <dgm:spPr/>
      <dgm:t>
        <a:bodyPr/>
        <a:lstStyle/>
        <a:p>
          <a:endParaRPr lang="en-US"/>
        </a:p>
      </dgm:t>
    </dgm:pt>
    <dgm:pt modelId="{805711D0-0C27-F54B-82AA-1C86DCA447CE}">
      <dgm:prSet phldrT="[Text]"/>
      <dgm:spPr/>
      <dgm:t>
        <a:bodyPr/>
        <a:lstStyle/>
        <a:p>
          <a:r>
            <a:rPr lang="en-US" dirty="0" smtClean="0">
              <a:latin typeface="Helvetica Neue"/>
            </a:rPr>
            <a:t>Enterprise Content Management</a:t>
          </a:r>
          <a:endParaRPr lang="en-US" dirty="0">
            <a:latin typeface="Helvetica Neue"/>
          </a:endParaRPr>
        </a:p>
      </dgm:t>
    </dgm:pt>
    <dgm:pt modelId="{7D06F685-D88A-9D45-AF05-F354816453C5}" type="parTrans" cxnId="{A5D46458-95D1-FE46-86AB-61CC80358BE2}">
      <dgm:prSet/>
      <dgm:spPr/>
      <dgm:t>
        <a:bodyPr/>
        <a:lstStyle/>
        <a:p>
          <a:endParaRPr lang="en-US"/>
        </a:p>
      </dgm:t>
    </dgm:pt>
    <dgm:pt modelId="{49CE6031-E953-8146-B388-07BE14F98723}" type="sibTrans" cxnId="{A5D46458-95D1-FE46-86AB-61CC80358BE2}">
      <dgm:prSet/>
      <dgm:spPr/>
      <dgm:t>
        <a:bodyPr/>
        <a:lstStyle/>
        <a:p>
          <a:endParaRPr lang="en-US"/>
        </a:p>
      </dgm:t>
    </dgm:pt>
    <dgm:pt modelId="{44B28525-B6B9-0A4E-A507-2347C4A4D97A}" type="pres">
      <dgm:prSet presAssocID="{B317D2C7-D648-0448-99A4-D85C402418F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484B642-499D-EE45-9EC9-C5E3145FB408}" type="pres">
      <dgm:prSet presAssocID="{0B5A69B1-4C5A-CC46-9C90-22E40703024E}" presName="vertOne" presStyleCnt="0"/>
      <dgm:spPr/>
    </dgm:pt>
    <dgm:pt modelId="{A293179B-8036-3F4E-AB6A-E15EA3C41EBC}" type="pres">
      <dgm:prSet presAssocID="{0B5A69B1-4C5A-CC46-9C90-22E40703024E}" presName="txOne" presStyleLbl="node0" presStyleIdx="0" presStyleCnt="1" custScaleY="11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AB2D54-86AC-4F47-A9CB-AAFF1F4999CC}" type="pres">
      <dgm:prSet presAssocID="{0B5A69B1-4C5A-CC46-9C90-22E40703024E}" presName="parTransOne" presStyleCnt="0"/>
      <dgm:spPr/>
    </dgm:pt>
    <dgm:pt modelId="{516B1E51-0EA3-9E43-BC6E-3EAFB2A54726}" type="pres">
      <dgm:prSet presAssocID="{0B5A69B1-4C5A-CC46-9C90-22E40703024E}" presName="horzOne" presStyleCnt="0"/>
      <dgm:spPr/>
    </dgm:pt>
    <dgm:pt modelId="{50AF52E8-16A8-5144-9DE2-4DDBD67B8AF4}" type="pres">
      <dgm:prSet presAssocID="{738B892B-7F23-A04A-A68E-3F80FE060539}" presName="vertTwo" presStyleCnt="0"/>
      <dgm:spPr/>
    </dgm:pt>
    <dgm:pt modelId="{13EB836D-F34A-8943-B5F7-8F329846B2E6}" type="pres">
      <dgm:prSet presAssocID="{738B892B-7F23-A04A-A68E-3F80FE060539}" presName="txTwo" presStyleLbl="node2" presStyleIdx="0" presStyleCnt="3" custScaleY="41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38D37B-E98E-314A-B6AB-EFA8427F9412}" type="pres">
      <dgm:prSet presAssocID="{738B892B-7F23-A04A-A68E-3F80FE060539}" presName="horzTwo" presStyleCnt="0"/>
      <dgm:spPr/>
    </dgm:pt>
    <dgm:pt modelId="{0B7F9FF2-D9B1-8D4E-848C-E275EBD114BD}" type="pres">
      <dgm:prSet presAssocID="{66344BF5-E90A-8640-AFA3-5B670DEFA358}" presName="sibSpaceTwo" presStyleCnt="0"/>
      <dgm:spPr/>
    </dgm:pt>
    <dgm:pt modelId="{667A653C-C14F-A448-A718-5C2838318E34}" type="pres">
      <dgm:prSet presAssocID="{805711D0-0C27-F54B-82AA-1C86DCA447CE}" presName="vertTwo" presStyleCnt="0"/>
      <dgm:spPr/>
    </dgm:pt>
    <dgm:pt modelId="{F3A764E7-7F86-DE4A-BFB9-C8DB3B949BC8}" type="pres">
      <dgm:prSet presAssocID="{805711D0-0C27-F54B-82AA-1C86DCA447CE}" presName="txTwo" presStyleLbl="node2" presStyleIdx="1" presStyleCnt="3" custScaleY="41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E8EAD1-A0CE-6B43-AA32-5CB65A39C4FB}" type="pres">
      <dgm:prSet presAssocID="{805711D0-0C27-F54B-82AA-1C86DCA447CE}" presName="horzTwo" presStyleCnt="0"/>
      <dgm:spPr/>
    </dgm:pt>
    <dgm:pt modelId="{E5F17A50-AB9E-AB4F-932F-761553F7EE76}" type="pres">
      <dgm:prSet presAssocID="{49CE6031-E953-8146-B388-07BE14F98723}" presName="sibSpaceTwo" presStyleCnt="0"/>
      <dgm:spPr/>
    </dgm:pt>
    <dgm:pt modelId="{493AF55D-0FC7-AC47-ADEC-AB90DA44235E}" type="pres">
      <dgm:prSet presAssocID="{A7D01B11-D09E-C14D-836A-1AA74A6ACA96}" presName="vertTwo" presStyleCnt="0"/>
      <dgm:spPr/>
    </dgm:pt>
    <dgm:pt modelId="{CF4E0BF0-9A72-D94F-8F56-DBFC23F77396}" type="pres">
      <dgm:prSet presAssocID="{A7D01B11-D09E-C14D-836A-1AA74A6ACA96}" presName="txTwo" presStyleLbl="node2" presStyleIdx="2" presStyleCnt="3" custScaleY="41470" custLinFactNeighborY="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BC377-949A-9649-B478-94EF937347C3}" type="pres">
      <dgm:prSet presAssocID="{A7D01B11-D09E-C14D-836A-1AA74A6ACA96}" presName="horzTwo" presStyleCnt="0"/>
      <dgm:spPr/>
    </dgm:pt>
  </dgm:ptLst>
  <dgm:cxnLst>
    <dgm:cxn modelId="{529609B7-C774-0B48-8CDB-BD92CCB21698}" type="presOf" srcId="{805711D0-0C27-F54B-82AA-1C86DCA447CE}" destId="{F3A764E7-7F86-DE4A-BFB9-C8DB3B949BC8}" srcOrd="0" destOrd="0" presId="urn:microsoft.com/office/officeart/2005/8/layout/hierarchy4"/>
    <dgm:cxn modelId="{0BAE7D6F-DFE5-EE4F-8747-978A81D305FF}" srcId="{0B5A69B1-4C5A-CC46-9C90-22E40703024E}" destId="{A7D01B11-D09E-C14D-836A-1AA74A6ACA96}" srcOrd="2" destOrd="0" parTransId="{2D237761-D23D-EB43-8D52-D2485F78E6E6}" sibTransId="{53F27EF0-D5CE-C741-8E6F-2ABEC2EAB4EC}"/>
    <dgm:cxn modelId="{3A0E65F0-1AE1-8048-9ECC-AD1EAD9B974C}" type="presOf" srcId="{B317D2C7-D648-0448-99A4-D85C402418F9}" destId="{44B28525-B6B9-0A4E-A507-2347C4A4D97A}" srcOrd="0" destOrd="0" presId="urn:microsoft.com/office/officeart/2005/8/layout/hierarchy4"/>
    <dgm:cxn modelId="{7E4C1205-7510-4247-994F-3B66C1E2ADE0}" type="presOf" srcId="{A7D01B11-D09E-C14D-836A-1AA74A6ACA96}" destId="{CF4E0BF0-9A72-D94F-8F56-DBFC23F77396}" srcOrd="0" destOrd="0" presId="urn:microsoft.com/office/officeart/2005/8/layout/hierarchy4"/>
    <dgm:cxn modelId="{4901D077-E1B4-D04D-AB7E-ACA159E1559A}" type="presOf" srcId="{738B892B-7F23-A04A-A68E-3F80FE060539}" destId="{13EB836D-F34A-8943-B5F7-8F329846B2E6}" srcOrd="0" destOrd="0" presId="urn:microsoft.com/office/officeart/2005/8/layout/hierarchy4"/>
    <dgm:cxn modelId="{A5D46458-95D1-FE46-86AB-61CC80358BE2}" srcId="{0B5A69B1-4C5A-CC46-9C90-22E40703024E}" destId="{805711D0-0C27-F54B-82AA-1C86DCA447CE}" srcOrd="1" destOrd="0" parTransId="{7D06F685-D88A-9D45-AF05-F354816453C5}" sibTransId="{49CE6031-E953-8146-B388-07BE14F98723}"/>
    <dgm:cxn modelId="{AEE2E530-D617-1B49-8C7E-C31028F8FDDF}" type="presOf" srcId="{0B5A69B1-4C5A-CC46-9C90-22E40703024E}" destId="{A293179B-8036-3F4E-AB6A-E15EA3C41EBC}" srcOrd="0" destOrd="0" presId="urn:microsoft.com/office/officeart/2005/8/layout/hierarchy4"/>
    <dgm:cxn modelId="{0C3F2297-3826-2142-A20D-BB6F86362C02}" srcId="{0B5A69B1-4C5A-CC46-9C90-22E40703024E}" destId="{738B892B-7F23-A04A-A68E-3F80FE060539}" srcOrd="0" destOrd="0" parTransId="{63E7A316-BCED-0C4C-8159-0AA676AB349D}" sibTransId="{66344BF5-E90A-8640-AFA3-5B670DEFA358}"/>
    <dgm:cxn modelId="{85FC413B-DB83-C947-9F89-432AC8AE67E3}" srcId="{B317D2C7-D648-0448-99A4-D85C402418F9}" destId="{0B5A69B1-4C5A-CC46-9C90-22E40703024E}" srcOrd="0" destOrd="0" parTransId="{BE202C36-A2FE-594C-B331-2A3AD3521BAF}" sibTransId="{BFD16F50-A3CB-CA4E-995F-1ACDFD989A38}"/>
    <dgm:cxn modelId="{8949356A-74E7-8F46-947A-BBAE35D0CDF0}" type="presParOf" srcId="{44B28525-B6B9-0A4E-A507-2347C4A4D97A}" destId="{E484B642-499D-EE45-9EC9-C5E3145FB408}" srcOrd="0" destOrd="0" presId="urn:microsoft.com/office/officeart/2005/8/layout/hierarchy4"/>
    <dgm:cxn modelId="{0C471E24-2206-4C40-91F6-314F08526002}" type="presParOf" srcId="{E484B642-499D-EE45-9EC9-C5E3145FB408}" destId="{A293179B-8036-3F4E-AB6A-E15EA3C41EBC}" srcOrd="0" destOrd="0" presId="urn:microsoft.com/office/officeart/2005/8/layout/hierarchy4"/>
    <dgm:cxn modelId="{A7F7DA55-8D52-8E4D-B4F2-C2430C3B19C9}" type="presParOf" srcId="{E484B642-499D-EE45-9EC9-C5E3145FB408}" destId="{7EAB2D54-86AC-4F47-A9CB-AAFF1F4999CC}" srcOrd="1" destOrd="0" presId="urn:microsoft.com/office/officeart/2005/8/layout/hierarchy4"/>
    <dgm:cxn modelId="{E0775BB8-37BE-7D4B-B5FD-FB1EA54F6BDC}" type="presParOf" srcId="{E484B642-499D-EE45-9EC9-C5E3145FB408}" destId="{516B1E51-0EA3-9E43-BC6E-3EAFB2A54726}" srcOrd="2" destOrd="0" presId="urn:microsoft.com/office/officeart/2005/8/layout/hierarchy4"/>
    <dgm:cxn modelId="{6DF7012F-6C5E-8840-A441-9AB951AEA7A5}" type="presParOf" srcId="{516B1E51-0EA3-9E43-BC6E-3EAFB2A54726}" destId="{50AF52E8-16A8-5144-9DE2-4DDBD67B8AF4}" srcOrd="0" destOrd="0" presId="urn:microsoft.com/office/officeart/2005/8/layout/hierarchy4"/>
    <dgm:cxn modelId="{407E02E5-3D8B-6A47-A236-3F4158C1695D}" type="presParOf" srcId="{50AF52E8-16A8-5144-9DE2-4DDBD67B8AF4}" destId="{13EB836D-F34A-8943-B5F7-8F329846B2E6}" srcOrd="0" destOrd="0" presId="urn:microsoft.com/office/officeart/2005/8/layout/hierarchy4"/>
    <dgm:cxn modelId="{8E0BEEFB-1242-694F-ACB0-B13A7ADCFED3}" type="presParOf" srcId="{50AF52E8-16A8-5144-9DE2-4DDBD67B8AF4}" destId="{0838D37B-E98E-314A-B6AB-EFA8427F9412}" srcOrd="1" destOrd="0" presId="urn:microsoft.com/office/officeart/2005/8/layout/hierarchy4"/>
    <dgm:cxn modelId="{1745EBF8-165D-E040-8E83-11FB93863125}" type="presParOf" srcId="{516B1E51-0EA3-9E43-BC6E-3EAFB2A54726}" destId="{0B7F9FF2-D9B1-8D4E-848C-E275EBD114BD}" srcOrd="1" destOrd="0" presId="urn:microsoft.com/office/officeart/2005/8/layout/hierarchy4"/>
    <dgm:cxn modelId="{BFDF0B1A-81EB-C146-AB95-70C52290D688}" type="presParOf" srcId="{516B1E51-0EA3-9E43-BC6E-3EAFB2A54726}" destId="{667A653C-C14F-A448-A718-5C2838318E34}" srcOrd="2" destOrd="0" presId="urn:microsoft.com/office/officeart/2005/8/layout/hierarchy4"/>
    <dgm:cxn modelId="{99C96227-D2B7-1F45-B8DC-FB80BC7D38BD}" type="presParOf" srcId="{667A653C-C14F-A448-A718-5C2838318E34}" destId="{F3A764E7-7F86-DE4A-BFB9-C8DB3B949BC8}" srcOrd="0" destOrd="0" presId="urn:microsoft.com/office/officeart/2005/8/layout/hierarchy4"/>
    <dgm:cxn modelId="{0FF16E0E-1524-F146-A3AD-209A9AE2BA2D}" type="presParOf" srcId="{667A653C-C14F-A448-A718-5C2838318E34}" destId="{F8E8EAD1-A0CE-6B43-AA32-5CB65A39C4FB}" srcOrd="1" destOrd="0" presId="urn:microsoft.com/office/officeart/2005/8/layout/hierarchy4"/>
    <dgm:cxn modelId="{B8A28870-457C-624C-BA99-3660567F5F85}" type="presParOf" srcId="{516B1E51-0EA3-9E43-BC6E-3EAFB2A54726}" destId="{E5F17A50-AB9E-AB4F-932F-761553F7EE76}" srcOrd="3" destOrd="0" presId="urn:microsoft.com/office/officeart/2005/8/layout/hierarchy4"/>
    <dgm:cxn modelId="{8653D2E5-BC24-2643-B2F2-0042287A159F}" type="presParOf" srcId="{516B1E51-0EA3-9E43-BC6E-3EAFB2A54726}" destId="{493AF55D-0FC7-AC47-ADEC-AB90DA44235E}" srcOrd="4" destOrd="0" presId="urn:microsoft.com/office/officeart/2005/8/layout/hierarchy4"/>
    <dgm:cxn modelId="{3B05829E-01BD-FA49-BD42-4A7A5A28AD87}" type="presParOf" srcId="{493AF55D-0FC7-AC47-ADEC-AB90DA44235E}" destId="{CF4E0BF0-9A72-D94F-8F56-DBFC23F77396}" srcOrd="0" destOrd="0" presId="urn:microsoft.com/office/officeart/2005/8/layout/hierarchy4"/>
    <dgm:cxn modelId="{A2E73F96-EAFE-1046-9E70-81CA33E417D9}" type="presParOf" srcId="{493AF55D-0FC7-AC47-ADEC-AB90DA44235E}" destId="{BDABC377-949A-9649-B478-94EF937347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B7065-3EEA-ED49-B827-B328E9919D79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7241C77F-C9C9-FC4B-B551-7DAEA9ADAB99}">
      <dgm:prSet phldrT="[Text]"/>
      <dgm:spPr/>
      <dgm:t>
        <a:bodyPr/>
        <a:lstStyle/>
        <a:p>
          <a:r>
            <a:rPr lang="en-US" dirty="0" smtClean="0"/>
            <a:t>Belgium</a:t>
          </a:r>
          <a:endParaRPr lang="en-US" dirty="0"/>
        </a:p>
      </dgm:t>
    </dgm:pt>
    <dgm:pt modelId="{ED488A2B-030A-3340-BC4E-566A05F0D5B5}" type="parTrans" cxnId="{9D5721DF-9246-A44C-87DC-E4D314CDAF8B}">
      <dgm:prSet/>
      <dgm:spPr/>
      <dgm:t>
        <a:bodyPr/>
        <a:lstStyle/>
        <a:p>
          <a:endParaRPr lang="en-US"/>
        </a:p>
      </dgm:t>
    </dgm:pt>
    <dgm:pt modelId="{04A82BA3-2A4D-DF4B-9CC2-D2196D55BB9D}" type="sibTrans" cxnId="{9D5721DF-9246-A44C-87DC-E4D314CDAF8B}">
      <dgm:prSet/>
      <dgm:spPr/>
      <dgm:t>
        <a:bodyPr/>
        <a:lstStyle/>
        <a:p>
          <a:endParaRPr lang="en-US"/>
        </a:p>
      </dgm:t>
    </dgm:pt>
    <dgm:pt modelId="{24D47AB0-5161-D140-A9B6-322FD1A5E270}">
      <dgm:prSet phldrT="[Text]"/>
      <dgm:spPr/>
      <dgm:t>
        <a:bodyPr/>
        <a:lstStyle/>
        <a:p>
          <a:r>
            <a:rPr lang="en-US" dirty="0" smtClean="0"/>
            <a:t>Luxemburg</a:t>
          </a:r>
          <a:endParaRPr lang="en-US" dirty="0"/>
        </a:p>
      </dgm:t>
    </dgm:pt>
    <dgm:pt modelId="{9A3B9C84-E8CC-2B4F-828F-7C89964CD7C6}" type="parTrans" cxnId="{62649980-1131-E54D-8626-751F15617D51}">
      <dgm:prSet/>
      <dgm:spPr/>
      <dgm:t>
        <a:bodyPr/>
        <a:lstStyle/>
        <a:p>
          <a:endParaRPr lang="en-US"/>
        </a:p>
      </dgm:t>
    </dgm:pt>
    <dgm:pt modelId="{9E156C15-A869-B341-8E78-1AFFBC61138E}" type="sibTrans" cxnId="{62649980-1131-E54D-8626-751F15617D51}">
      <dgm:prSet/>
      <dgm:spPr/>
      <dgm:t>
        <a:bodyPr/>
        <a:lstStyle/>
        <a:p>
          <a:endParaRPr lang="en-US"/>
        </a:p>
      </dgm:t>
    </dgm:pt>
    <dgm:pt modelId="{4B87F2C4-6BE4-2B4F-9992-F405164DFA05}">
      <dgm:prSet phldrT="[Text]"/>
      <dgm:spPr/>
      <dgm:t>
        <a:bodyPr/>
        <a:lstStyle/>
        <a:p>
          <a:r>
            <a:rPr lang="en-US" dirty="0" smtClean="0"/>
            <a:t>France</a:t>
          </a:r>
          <a:endParaRPr lang="en-US" dirty="0"/>
        </a:p>
      </dgm:t>
    </dgm:pt>
    <dgm:pt modelId="{7247F9EA-C78C-DB48-B002-D1FB0EAFEAD9}" type="parTrans" cxnId="{98F75217-2901-0645-BB75-C12D80991CD0}">
      <dgm:prSet/>
      <dgm:spPr/>
      <dgm:t>
        <a:bodyPr/>
        <a:lstStyle/>
        <a:p>
          <a:endParaRPr lang="en-US"/>
        </a:p>
      </dgm:t>
    </dgm:pt>
    <dgm:pt modelId="{7A044F66-6E5E-4E45-BA13-8E77635D2596}" type="sibTrans" cxnId="{98F75217-2901-0645-BB75-C12D80991CD0}">
      <dgm:prSet/>
      <dgm:spPr/>
      <dgm:t>
        <a:bodyPr/>
        <a:lstStyle/>
        <a:p>
          <a:endParaRPr lang="en-US"/>
        </a:p>
      </dgm:t>
    </dgm:pt>
    <dgm:pt modelId="{63DC4964-9331-4344-A21D-6E392EBA21E7}">
      <dgm:prSet phldrT="[Text]"/>
      <dgm:spPr/>
      <dgm:t>
        <a:bodyPr/>
        <a:lstStyle/>
        <a:p>
          <a:r>
            <a:rPr lang="en-US" dirty="0" smtClean="0"/>
            <a:t>Netherlands</a:t>
          </a:r>
          <a:endParaRPr lang="en-US" dirty="0"/>
        </a:p>
      </dgm:t>
    </dgm:pt>
    <dgm:pt modelId="{83D09211-833A-4541-9375-C24DFD3B2303}" type="parTrans" cxnId="{7BC9D0D3-E6E6-5844-826D-8165F3DA6670}">
      <dgm:prSet/>
      <dgm:spPr/>
      <dgm:t>
        <a:bodyPr/>
        <a:lstStyle/>
        <a:p>
          <a:endParaRPr lang="en-US"/>
        </a:p>
      </dgm:t>
    </dgm:pt>
    <dgm:pt modelId="{377DFEFC-673E-D442-9C87-8BDB636DE325}" type="sibTrans" cxnId="{7BC9D0D3-E6E6-5844-826D-8165F3DA6670}">
      <dgm:prSet/>
      <dgm:spPr/>
      <dgm:t>
        <a:bodyPr/>
        <a:lstStyle/>
        <a:p>
          <a:endParaRPr lang="en-US"/>
        </a:p>
      </dgm:t>
    </dgm:pt>
    <dgm:pt modelId="{17C8FE67-1AC1-C641-B8CE-20E96F05E2C2}">
      <dgm:prSet phldrT="[Text]"/>
      <dgm:spPr/>
      <dgm:t>
        <a:bodyPr/>
        <a:lstStyle/>
        <a:p>
          <a:r>
            <a:rPr lang="en-US" dirty="0" smtClean="0"/>
            <a:t>United States</a:t>
          </a:r>
          <a:endParaRPr lang="en-US" dirty="0"/>
        </a:p>
      </dgm:t>
    </dgm:pt>
    <dgm:pt modelId="{A3E24517-4ADE-0742-993A-13ED1CC91A87}" type="parTrans" cxnId="{28F602B9-DE02-EE4B-AA7E-559484459476}">
      <dgm:prSet/>
      <dgm:spPr/>
      <dgm:t>
        <a:bodyPr/>
        <a:lstStyle/>
        <a:p>
          <a:endParaRPr lang="en-US"/>
        </a:p>
      </dgm:t>
    </dgm:pt>
    <dgm:pt modelId="{11430D4E-B8B5-5A44-BAB7-DBB991A56B93}" type="sibTrans" cxnId="{28F602B9-DE02-EE4B-AA7E-559484459476}">
      <dgm:prSet/>
      <dgm:spPr/>
      <dgm:t>
        <a:bodyPr/>
        <a:lstStyle/>
        <a:p>
          <a:endParaRPr lang="en-US"/>
        </a:p>
      </dgm:t>
    </dgm:pt>
    <dgm:pt modelId="{028ECABA-A214-6F44-9500-0D176CCB0D3D}">
      <dgm:prSet phldrT="[Text]"/>
      <dgm:spPr/>
      <dgm:t>
        <a:bodyPr/>
        <a:lstStyle/>
        <a:p>
          <a:r>
            <a:rPr lang="en-US" dirty="0" smtClean="0"/>
            <a:t>Germany</a:t>
          </a:r>
          <a:endParaRPr lang="en-US" dirty="0"/>
        </a:p>
      </dgm:t>
    </dgm:pt>
    <dgm:pt modelId="{D9F36C19-ED8E-EC48-AC05-001704B5FA86}" type="parTrans" cxnId="{5B826881-EA1F-1E4F-BF65-06FBDCB348CB}">
      <dgm:prSet/>
      <dgm:spPr/>
      <dgm:t>
        <a:bodyPr/>
        <a:lstStyle/>
        <a:p>
          <a:endParaRPr lang="en-US"/>
        </a:p>
      </dgm:t>
    </dgm:pt>
    <dgm:pt modelId="{4ACBCDA6-C101-A944-9518-F3F0DA412BA8}" type="sibTrans" cxnId="{5B826881-EA1F-1E4F-BF65-06FBDCB348CB}">
      <dgm:prSet/>
      <dgm:spPr/>
      <dgm:t>
        <a:bodyPr/>
        <a:lstStyle/>
        <a:p>
          <a:endParaRPr lang="en-US"/>
        </a:p>
      </dgm:t>
    </dgm:pt>
    <dgm:pt modelId="{7D3E266A-6E29-D844-A15F-6BF05180B32C}">
      <dgm:prSet phldrT="[Text]"/>
      <dgm:spPr/>
      <dgm:t>
        <a:bodyPr/>
        <a:lstStyle/>
        <a:p>
          <a:r>
            <a:rPr lang="en-US" dirty="0" smtClean="0"/>
            <a:t>Hong Kong</a:t>
          </a:r>
          <a:endParaRPr lang="en-US" dirty="0"/>
        </a:p>
      </dgm:t>
    </dgm:pt>
    <dgm:pt modelId="{537A2E4D-7CAD-494E-9936-D8AD79DCB16B}" type="parTrans" cxnId="{C4B5258F-4C19-5949-A561-F7069752E142}">
      <dgm:prSet/>
      <dgm:spPr/>
      <dgm:t>
        <a:bodyPr/>
        <a:lstStyle/>
        <a:p>
          <a:endParaRPr lang="en-US"/>
        </a:p>
      </dgm:t>
    </dgm:pt>
    <dgm:pt modelId="{2C958063-693F-6548-9AA5-768D4B99C34F}" type="sibTrans" cxnId="{C4B5258F-4C19-5949-A561-F7069752E142}">
      <dgm:prSet/>
      <dgm:spPr/>
      <dgm:t>
        <a:bodyPr/>
        <a:lstStyle/>
        <a:p>
          <a:endParaRPr lang="en-US"/>
        </a:p>
      </dgm:t>
    </dgm:pt>
    <dgm:pt modelId="{AAD96DF5-2F2B-D042-817D-DFE102898A15}" type="pres">
      <dgm:prSet presAssocID="{DE1B7065-3EEA-ED49-B827-B328E9919D79}" presName="CompostProcess" presStyleCnt="0">
        <dgm:presLayoutVars>
          <dgm:dir/>
          <dgm:resizeHandles val="exact"/>
        </dgm:presLayoutVars>
      </dgm:prSet>
      <dgm:spPr/>
    </dgm:pt>
    <dgm:pt modelId="{49DD64DF-A424-A14E-8B42-E552EFDC2381}" type="pres">
      <dgm:prSet presAssocID="{DE1B7065-3EEA-ED49-B827-B328E9919D79}" presName="arrow" presStyleLbl="bgShp" presStyleIdx="0" presStyleCnt="1"/>
      <dgm:spPr/>
    </dgm:pt>
    <dgm:pt modelId="{04A10730-DE9F-384E-BCDB-1E6D056E1B5D}" type="pres">
      <dgm:prSet presAssocID="{DE1B7065-3EEA-ED49-B827-B328E9919D79}" presName="linearProcess" presStyleCnt="0"/>
      <dgm:spPr/>
    </dgm:pt>
    <dgm:pt modelId="{79676799-C30B-4A43-AA76-4A1A7B31834D}" type="pres">
      <dgm:prSet presAssocID="{7241C77F-C9C9-FC4B-B551-7DAEA9ADAB99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B38B0-A6CB-AF49-9E0D-B54BB4B2B361}" type="pres">
      <dgm:prSet presAssocID="{04A82BA3-2A4D-DF4B-9CC2-D2196D55BB9D}" presName="sibTrans" presStyleCnt="0"/>
      <dgm:spPr/>
    </dgm:pt>
    <dgm:pt modelId="{273A472A-9816-D741-BF33-F2D8C8903B17}" type="pres">
      <dgm:prSet presAssocID="{24D47AB0-5161-D140-A9B6-322FD1A5E270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154C-1664-9146-B5CE-C32D88BD471F}" type="pres">
      <dgm:prSet presAssocID="{9E156C15-A869-B341-8E78-1AFFBC61138E}" presName="sibTrans" presStyleCnt="0"/>
      <dgm:spPr/>
    </dgm:pt>
    <dgm:pt modelId="{D5E4EBF9-0497-8941-9319-58E01078F638}" type="pres">
      <dgm:prSet presAssocID="{4B87F2C4-6BE4-2B4F-9992-F405164DFA05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DC8EC-6824-E342-969B-F6DD8C0E03CC}" type="pres">
      <dgm:prSet presAssocID="{7A044F66-6E5E-4E45-BA13-8E77635D2596}" presName="sibTrans" presStyleCnt="0"/>
      <dgm:spPr/>
    </dgm:pt>
    <dgm:pt modelId="{952C48DD-9D68-2246-896A-A5D91B6451AE}" type="pres">
      <dgm:prSet presAssocID="{63DC4964-9331-4344-A21D-6E392EBA21E7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32A34-B5DE-314E-9755-B8682DDDB48A}" type="pres">
      <dgm:prSet presAssocID="{377DFEFC-673E-D442-9C87-8BDB636DE325}" presName="sibTrans" presStyleCnt="0"/>
      <dgm:spPr/>
    </dgm:pt>
    <dgm:pt modelId="{33EB97D6-3BBD-AF41-95E7-9EF3BA93AC6E}" type="pres">
      <dgm:prSet presAssocID="{17C8FE67-1AC1-C641-B8CE-20E96F05E2C2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BED34-788B-B042-9682-2608A4538EB8}" type="pres">
      <dgm:prSet presAssocID="{11430D4E-B8B5-5A44-BAB7-DBB991A56B93}" presName="sibTrans" presStyleCnt="0"/>
      <dgm:spPr/>
    </dgm:pt>
    <dgm:pt modelId="{27067D9F-59B9-4648-87D8-5CF876530B09}" type="pres">
      <dgm:prSet presAssocID="{028ECABA-A214-6F44-9500-0D176CCB0D3D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22A4B-E4F5-8045-9768-F86B33B4BD8E}" type="pres">
      <dgm:prSet presAssocID="{4ACBCDA6-C101-A944-9518-F3F0DA412BA8}" presName="sibTrans" presStyleCnt="0"/>
      <dgm:spPr/>
    </dgm:pt>
    <dgm:pt modelId="{C5B4120B-C6C2-5A4A-B9D4-32031666B83C}" type="pres">
      <dgm:prSet presAssocID="{7D3E266A-6E29-D844-A15F-6BF05180B32C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26881-EA1F-1E4F-BF65-06FBDCB348CB}" srcId="{DE1B7065-3EEA-ED49-B827-B328E9919D79}" destId="{028ECABA-A214-6F44-9500-0D176CCB0D3D}" srcOrd="5" destOrd="0" parTransId="{D9F36C19-ED8E-EC48-AC05-001704B5FA86}" sibTransId="{4ACBCDA6-C101-A944-9518-F3F0DA412BA8}"/>
    <dgm:cxn modelId="{7BC9D0D3-E6E6-5844-826D-8165F3DA6670}" srcId="{DE1B7065-3EEA-ED49-B827-B328E9919D79}" destId="{63DC4964-9331-4344-A21D-6E392EBA21E7}" srcOrd="3" destOrd="0" parTransId="{83D09211-833A-4541-9375-C24DFD3B2303}" sibTransId="{377DFEFC-673E-D442-9C87-8BDB636DE325}"/>
    <dgm:cxn modelId="{85391A28-D851-4E43-9C66-026026854869}" type="presOf" srcId="{7D3E266A-6E29-D844-A15F-6BF05180B32C}" destId="{C5B4120B-C6C2-5A4A-B9D4-32031666B83C}" srcOrd="0" destOrd="0" presId="urn:microsoft.com/office/officeart/2005/8/layout/hProcess9"/>
    <dgm:cxn modelId="{F1B463A6-56CD-D14D-BCDE-842A4B3EDAD7}" type="presOf" srcId="{17C8FE67-1AC1-C641-B8CE-20E96F05E2C2}" destId="{33EB97D6-3BBD-AF41-95E7-9EF3BA93AC6E}" srcOrd="0" destOrd="0" presId="urn:microsoft.com/office/officeart/2005/8/layout/hProcess9"/>
    <dgm:cxn modelId="{98F75217-2901-0645-BB75-C12D80991CD0}" srcId="{DE1B7065-3EEA-ED49-B827-B328E9919D79}" destId="{4B87F2C4-6BE4-2B4F-9992-F405164DFA05}" srcOrd="2" destOrd="0" parTransId="{7247F9EA-C78C-DB48-B002-D1FB0EAFEAD9}" sibTransId="{7A044F66-6E5E-4E45-BA13-8E77635D2596}"/>
    <dgm:cxn modelId="{BA80CD1A-7ACA-684D-97FE-85EE5963B0F3}" type="presOf" srcId="{63DC4964-9331-4344-A21D-6E392EBA21E7}" destId="{952C48DD-9D68-2246-896A-A5D91B6451AE}" srcOrd="0" destOrd="0" presId="urn:microsoft.com/office/officeart/2005/8/layout/hProcess9"/>
    <dgm:cxn modelId="{C4B5258F-4C19-5949-A561-F7069752E142}" srcId="{DE1B7065-3EEA-ED49-B827-B328E9919D79}" destId="{7D3E266A-6E29-D844-A15F-6BF05180B32C}" srcOrd="6" destOrd="0" parTransId="{537A2E4D-7CAD-494E-9936-D8AD79DCB16B}" sibTransId="{2C958063-693F-6548-9AA5-768D4B99C34F}"/>
    <dgm:cxn modelId="{2849051C-0023-7741-BD1A-5C0BA6ECC4B9}" type="presOf" srcId="{4B87F2C4-6BE4-2B4F-9992-F405164DFA05}" destId="{D5E4EBF9-0497-8941-9319-58E01078F638}" srcOrd="0" destOrd="0" presId="urn:microsoft.com/office/officeart/2005/8/layout/hProcess9"/>
    <dgm:cxn modelId="{62649980-1131-E54D-8626-751F15617D51}" srcId="{DE1B7065-3EEA-ED49-B827-B328E9919D79}" destId="{24D47AB0-5161-D140-A9B6-322FD1A5E270}" srcOrd="1" destOrd="0" parTransId="{9A3B9C84-E8CC-2B4F-828F-7C89964CD7C6}" sibTransId="{9E156C15-A869-B341-8E78-1AFFBC61138E}"/>
    <dgm:cxn modelId="{28F602B9-DE02-EE4B-AA7E-559484459476}" srcId="{DE1B7065-3EEA-ED49-B827-B328E9919D79}" destId="{17C8FE67-1AC1-C641-B8CE-20E96F05E2C2}" srcOrd="4" destOrd="0" parTransId="{A3E24517-4ADE-0742-993A-13ED1CC91A87}" sibTransId="{11430D4E-B8B5-5A44-BAB7-DBB991A56B93}"/>
    <dgm:cxn modelId="{9AE974F8-FEBD-BA49-90E4-427BEDF1488E}" type="presOf" srcId="{028ECABA-A214-6F44-9500-0D176CCB0D3D}" destId="{27067D9F-59B9-4648-87D8-5CF876530B09}" srcOrd="0" destOrd="0" presId="urn:microsoft.com/office/officeart/2005/8/layout/hProcess9"/>
    <dgm:cxn modelId="{3F9F206C-5F7F-A743-BE88-9DE8D589D85A}" type="presOf" srcId="{7241C77F-C9C9-FC4B-B551-7DAEA9ADAB99}" destId="{79676799-C30B-4A43-AA76-4A1A7B31834D}" srcOrd="0" destOrd="0" presId="urn:microsoft.com/office/officeart/2005/8/layout/hProcess9"/>
    <dgm:cxn modelId="{2847AE1A-66A0-6245-9749-0C8B3AD0FE20}" type="presOf" srcId="{24D47AB0-5161-D140-A9B6-322FD1A5E270}" destId="{273A472A-9816-D741-BF33-F2D8C8903B17}" srcOrd="0" destOrd="0" presId="urn:microsoft.com/office/officeart/2005/8/layout/hProcess9"/>
    <dgm:cxn modelId="{B3021C0D-C251-E742-864C-B2AF079CA88A}" type="presOf" srcId="{DE1B7065-3EEA-ED49-B827-B328E9919D79}" destId="{AAD96DF5-2F2B-D042-817D-DFE102898A15}" srcOrd="0" destOrd="0" presId="urn:microsoft.com/office/officeart/2005/8/layout/hProcess9"/>
    <dgm:cxn modelId="{9D5721DF-9246-A44C-87DC-E4D314CDAF8B}" srcId="{DE1B7065-3EEA-ED49-B827-B328E9919D79}" destId="{7241C77F-C9C9-FC4B-B551-7DAEA9ADAB99}" srcOrd="0" destOrd="0" parTransId="{ED488A2B-030A-3340-BC4E-566A05F0D5B5}" sibTransId="{04A82BA3-2A4D-DF4B-9CC2-D2196D55BB9D}"/>
    <dgm:cxn modelId="{F66E268F-D205-0F44-816D-DEF6E57250CA}" type="presParOf" srcId="{AAD96DF5-2F2B-D042-817D-DFE102898A15}" destId="{49DD64DF-A424-A14E-8B42-E552EFDC2381}" srcOrd="0" destOrd="0" presId="urn:microsoft.com/office/officeart/2005/8/layout/hProcess9"/>
    <dgm:cxn modelId="{CA1C8AF2-7D28-FC4D-AD07-9F8112DEC703}" type="presParOf" srcId="{AAD96DF5-2F2B-D042-817D-DFE102898A15}" destId="{04A10730-DE9F-384E-BCDB-1E6D056E1B5D}" srcOrd="1" destOrd="0" presId="urn:microsoft.com/office/officeart/2005/8/layout/hProcess9"/>
    <dgm:cxn modelId="{DE52EE6E-53E1-5541-A369-5BC84C0D8949}" type="presParOf" srcId="{04A10730-DE9F-384E-BCDB-1E6D056E1B5D}" destId="{79676799-C30B-4A43-AA76-4A1A7B31834D}" srcOrd="0" destOrd="0" presId="urn:microsoft.com/office/officeart/2005/8/layout/hProcess9"/>
    <dgm:cxn modelId="{255036AF-E366-3A44-B946-543F449E6EC4}" type="presParOf" srcId="{04A10730-DE9F-384E-BCDB-1E6D056E1B5D}" destId="{D0AB38B0-A6CB-AF49-9E0D-B54BB4B2B361}" srcOrd="1" destOrd="0" presId="urn:microsoft.com/office/officeart/2005/8/layout/hProcess9"/>
    <dgm:cxn modelId="{10718C12-D9D6-6740-95EA-575E935F8733}" type="presParOf" srcId="{04A10730-DE9F-384E-BCDB-1E6D056E1B5D}" destId="{273A472A-9816-D741-BF33-F2D8C8903B17}" srcOrd="2" destOrd="0" presId="urn:microsoft.com/office/officeart/2005/8/layout/hProcess9"/>
    <dgm:cxn modelId="{01A68095-34BF-3C45-B58B-78AD5105DED7}" type="presParOf" srcId="{04A10730-DE9F-384E-BCDB-1E6D056E1B5D}" destId="{3862154C-1664-9146-B5CE-C32D88BD471F}" srcOrd="3" destOrd="0" presId="urn:microsoft.com/office/officeart/2005/8/layout/hProcess9"/>
    <dgm:cxn modelId="{2A2CF313-6F35-5C42-9346-774AC0D4E0BE}" type="presParOf" srcId="{04A10730-DE9F-384E-BCDB-1E6D056E1B5D}" destId="{D5E4EBF9-0497-8941-9319-58E01078F638}" srcOrd="4" destOrd="0" presId="urn:microsoft.com/office/officeart/2005/8/layout/hProcess9"/>
    <dgm:cxn modelId="{22FE4C41-EF18-9148-BFEB-B0101E272F95}" type="presParOf" srcId="{04A10730-DE9F-384E-BCDB-1E6D056E1B5D}" destId="{52BDC8EC-6824-E342-969B-F6DD8C0E03CC}" srcOrd="5" destOrd="0" presId="urn:microsoft.com/office/officeart/2005/8/layout/hProcess9"/>
    <dgm:cxn modelId="{6B47207F-E41A-374C-91F8-43F08E950CE3}" type="presParOf" srcId="{04A10730-DE9F-384E-BCDB-1E6D056E1B5D}" destId="{952C48DD-9D68-2246-896A-A5D91B6451AE}" srcOrd="6" destOrd="0" presId="urn:microsoft.com/office/officeart/2005/8/layout/hProcess9"/>
    <dgm:cxn modelId="{E106EE17-429C-3E4E-BC0F-AFECFE01A008}" type="presParOf" srcId="{04A10730-DE9F-384E-BCDB-1E6D056E1B5D}" destId="{3C732A34-B5DE-314E-9755-B8682DDDB48A}" srcOrd="7" destOrd="0" presId="urn:microsoft.com/office/officeart/2005/8/layout/hProcess9"/>
    <dgm:cxn modelId="{03106229-EA78-DA41-9795-836D02039A58}" type="presParOf" srcId="{04A10730-DE9F-384E-BCDB-1E6D056E1B5D}" destId="{33EB97D6-3BBD-AF41-95E7-9EF3BA93AC6E}" srcOrd="8" destOrd="0" presId="urn:microsoft.com/office/officeart/2005/8/layout/hProcess9"/>
    <dgm:cxn modelId="{7E6E0D59-2620-5E4A-9482-82BCD5F7F133}" type="presParOf" srcId="{04A10730-DE9F-384E-BCDB-1E6D056E1B5D}" destId="{16CBED34-788B-B042-9682-2608A4538EB8}" srcOrd="9" destOrd="0" presId="urn:microsoft.com/office/officeart/2005/8/layout/hProcess9"/>
    <dgm:cxn modelId="{BC84A513-3474-454E-B8ED-E6FF4CAFFCDA}" type="presParOf" srcId="{04A10730-DE9F-384E-BCDB-1E6D056E1B5D}" destId="{27067D9F-59B9-4648-87D8-5CF876530B09}" srcOrd="10" destOrd="0" presId="urn:microsoft.com/office/officeart/2005/8/layout/hProcess9"/>
    <dgm:cxn modelId="{D45362C6-92DC-1945-9EBF-0C79054EEE70}" type="presParOf" srcId="{04A10730-DE9F-384E-BCDB-1E6D056E1B5D}" destId="{49E22A4B-E4F5-8045-9768-F86B33B4BD8E}" srcOrd="11" destOrd="0" presId="urn:microsoft.com/office/officeart/2005/8/layout/hProcess9"/>
    <dgm:cxn modelId="{E76A2191-9828-894D-ACD7-074BA503E14D}" type="presParOf" srcId="{04A10730-DE9F-384E-BCDB-1E6D056E1B5D}" destId="{C5B4120B-C6C2-5A4A-B9D4-32031666B83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3179B-8036-3F4E-AB6A-E15EA3C41EBC}">
      <dsp:nvSpPr>
        <dsp:cNvPr id="0" name=""/>
        <dsp:cNvSpPr/>
      </dsp:nvSpPr>
      <dsp:spPr>
        <a:xfrm>
          <a:off x="2611" y="761810"/>
          <a:ext cx="7261597" cy="448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 Neue"/>
            </a:rPr>
            <a:t>I.R.I.S Group SA - NV</a:t>
          </a:r>
          <a:endParaRPr lang="en-US" sz="1900" kern="1200" dirty="0">
            <a:latin typeface="Helvetica Neue"/>
          </a:endParaRPr>
        </a:p>
      </dsp:txBody>
      <dsp:txXfrm>
        <a:off x="2611" y="761810"/>
        <a:ext cx="7261597" cy="448096"/>
      </dsp:txXfrm>
    </dsp:sp>
    <dsp:sp modelId="{13EB836D-F34A-8943-B5F7-8F329846B2E6}">
      <dsp:nvSpPr>
        <dsp:cNvPr id="0" name=""/>
        <dsp:cNvSpPr/>
      </dsp:nvSpPr>
      <dsp:spPr>
        <a:xfrm>
          <a:off x="2611" y="1616848"/>
          <a:ext cx="2292171" cy="1685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 Neue"/>
            </a:rPr>
            <a:t>Products &amp; Technologies </a:t>
          </a:r>
          <a:endParaRPr lang="en-US" sz="1900" kern="1200" dirty="0">
            <a:latin typeface="Helvetica Neue"/>
          </a:endParaRPr>
        </a:p>
      </dsp:txBody>
      <dsp:txXfrm>
        <a:off x="2611" y="1616848"/>
        <a:ext cx="2292171" cy="1685340"/>
      </dsp:txXfrm>
    </dsp:sp>
    <dsp:sp modelId="{F3A764E7-7F86-DE4A-BFB9-C8DB3B949BC8}">
      <dsp:nvSpPr>
        <dsp:cNvPr id="0" name=""/>
        <dsp:cNvSpPr/>
      </dsp:nvSpPr>
      <dsp:spPr>
        <a:xfrm>
          <a:off x="2487324" y="1616848"/>
          <a:ext cx="2292171" cy="1685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 Neue"/>
            </a:rPr>
            <a:t>Enterprise Content Management</a:t>
          </a:r>
          <a:endParaRPr lang="en-US" sz="1900" kern="1200" dirty="0">
            <a:latin typeface="Helvetica Neue"/>
          </a:endParaRPr>
        </a:p>
      </dsp:txBody>
      <dsp:txXfrm>
        <a:off x="2487324" y="1616848"/>
        <a:ext cx="2292171" cy="1685340"/>
      </dsp:txXfrm>
    </dsp:sp>
    <dsp:sp modelId="{CF4E0BF0-9A72-D94F-8F56-DBFC23F77396}">
      <dsp:nvSpPr>
        <dsp:cNvPr id="0" name=""/>
        <dsp:cNvSpPr/>
      </dsp:nvSpPr>
      <dsp:spPr>
        <a:xfrm>
          <a:off x="4972038" y="1619978"/>
          <a:ext cx="2292171" cy="1685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Helvetica Neue"/>
            </a:rPr>
            <a:t>Complex ICT Infrastructure</a:t>
          </a:r>
          <a:endParaRPr lang="en-US" sz="1900" kern="1200" dirty="0">
            <a:latin typeface="Helvetica Neue"/>
          </a:endParaRPr>
        </a:p>
      </dsp:txBody>
      <dsp:txXfrm>
        <a:off x="4972038" y="1619978"/>
        <a:ext cx="2292171" cy="16853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D64DF-A424-A14E-8B42-E552EFDC2381}">
      <dsp:nvSpPr>
        <dsp:cNvPr id="0" name=""/>
        <dsp:cNvSpPr/>
      </dsp:nvSpPr>
      <dsp:spPr>
        <a:xfrm>
          <a:off x="545011" y="0"/>
          <a:ext cx="6176797" cy="13858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676799-C30B-4A43-AA76-4A1A7B31834D}">
      <dsp:nvSpPr>
        <dsp:cNvPr id="0" name=""/>
        <dsp:cNvSpPr/>
      </dsp:nvSpPr>
      <dsp:spPr>
        <a:xfrm>
          <a:off x="5438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Belgium</a:t>
          </a:r>
          <a:endParaRPr lang="en-US" sz="1200" kern="1200" dirty="0"/>
        </a:p>
      </dsp:txBody>
      <dsp:txXfrm>
        <a:off x="5438" y="415749"/>
        <a:ext cx="946995" cy="554332"/>
      </dsp:txXfrm>
    </dsp:sp>
    <dsp:sp modelId="{273A472A-9816-D741-BF33-F2D8C8903B17}">
      <dsp:nvSpPr>
        <dsp:cNvPr id="0" name=""/>
        <dsp:cNvSpPr/>
      </dsp:nvSpPr>
      <dsp:spPr>
        <a:xfrm>
          <a:off x="1056930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Luxemburg</a:t>
          </a:r>
          <a:endParaRPr lang="en-US" sz="1200" kern="1200" dirty="0"/>
        </a:p>
      </dsp:txBody>
      <dsp:txXfrm>
        <a:off x="1056930" y="415749"/>
        <a:ext cx="946995" cy="554332"/>
      </dsp:txXfrm>
    </dsp:sp>
    <dsp:sp modelId="{D5E4EBF9-0497-8941-9319-58E01078F638}">
      <dsp:nvSpPr>
        <dsp:cNvPr id="0" name=""/>
        <dsp:cNvSpPr/>
      </dsp:nvSpPr>
      <dsp:spPr>
        <a:xfrm>
          <a:off x="2108421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France</a:t>
          </a:r>
          <a:endParaRPr lang="en-US" sz="1200" kern="1200" dirty="0"/>
        </a:p>
      </dsp:txBody>
      <dsp:txXfrm>
        <a:off x="2108421" y="415749"/>
        <a:ext cx="946995" cy="554332"/>
      </dsp:txXfrm>
    </dsp:sp>
    <dsp:sp modelId="{952C48DD-9D68-2246-896A-A5D91B6451AE}">
      <dsp:nvSpPr>
        <dsp:cNvPr id="0" name=""/>
        <dsp:cNvSpPr/>
      </dsp:nvSpPr>
      <dsp:spPr>
        <a:xfrm>
          <a:off x="3159912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Netherlands</a:t>
          </a:r>
          <a:endParaRPr lang="en-US" sz="1200" kern="1200" dirty="0"/>
        </a:p>
      </dsp:txBody>
      <dsp:txXfrm>
        <a:off x="3159912" y="415749"/>
        <a:ext cx="946995" cy="554332"/>
      </dsp:txXfrm>
    </dsp:sp>
    <dsp:sp modelId="{33EB97D6-3BBD-AF41-95E7-9EF3BA93AC6E}">
      <dsp:nvSpPr>
        <dsp:cNvPr id="0" name=""/>
        <dsp:cNvSpPr/>
      </dsp:nvSpPr>
      <dsp:spPr>
        <a:xfrm>
          <a:off x="4211404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United States</a:t>
          </a:r>
          <a:endParaRPr lang="en-US" sz="1200" kern="1200" dirty="0"/>
        </a:p>
      </dsp:txBody>
      <dsp:txXfrm>
        <a:off x="4211404" y="415749"/>
        <a:ext cx="946995" cy="554332"/>
      </dsp:txXfrm>
    </dsp:sp>
    <dsp:sp modelId="{27067D9F-59B9-4648-87D8-5CF876530B09}">
      <dsp:nvSpPr>
        <dsp:cNvPr id="0" name=""/>
        <dsp:cNvSpPr/>
      </dsp:nvSpPr>
      <dsp:spPr>
        <a:xfrm>
          <a:off x="5262895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Germany</a:t>
          </a:r>
          <a:endParaRPr lang="en-US" sz="1200" kern="1200" dirty="0"/>
        </a:p>
      </dsp:txBody>
      <dsp:txXfrm>
        <a:off x="5262895" y="415749"/>
        <a:ext cx="946995" cy="554332"/>
      </dsp:txXfrm>
    </dsp:sp>
    <dsp:sp modelId="{C5B4120B-C6C2-5A4A-B9D4-32031666B83C}">
      <dsp:nvSpPr>
        <dsp:cNvPr id="0" name=""/>
        <dsp:cNvSpPr/>
      </dsp:nvSpPr>
      <dsp:spPr>
        <a:xfrm>
          <a:off x="6314386" y="415749"/>
          <a:ext cx="946995" cy="5543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Hong Kong</a:t>
          </a:r>
          <a:endParaRPr lang="en-US" sz="1200" kern="1200" dirty="0"/>
        </a:p>
      </dsp:txBody>
      <dsp:txXfrm>
        <a:off x="6314386" y="415749"/>
        <a:ext cx="946995" cy="55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5E84D-E080-EA4D-9E83-620E7CCD208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C923-7426-4341-94FA-03470A7D0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B890-01D7-3F44-A6D7-BA61DD102518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99D9-5037-BC49-A6B2-EB2C77152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30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503A3-3AF6-BE46-BCC4-FD75FFEE22D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37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26792-B064-0543-B0BE-3ACDB371F044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26792-B064-0543-B0BE-3ACDB371F044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E6513-F851-8E46-BD52-C7F6F176AFF1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61" y="4342049"/>
            <a:ext cx="5030478" cy="4117209"/>
          </a:xfrm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382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52400" y="5943600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_met_baseline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8600" y="6019800"/>
            <a:ext cx="1091243" cy="6300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1413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5.pd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15.pdf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15.pdf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png"/><Relationship Id="rId5" Type="http://schemas.openxmlformats.org/officeDocument/2006/relationships/image" Target="../media/image56.pdf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df"/><Relationship Id="rId3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arnix.vrambout@iriscorporate.com" TargetMode="External"/><Relationship Id="rId4" Type="http://schemas.openxmlformats.org/officeDocument/2006/relationships/hyperlink" Target="http://www.ondit.e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Managed Operations helps your IT environment</a:t>
            </a:r>
            <a:endParaRPr lang="en-US" sz="40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4429132"/>
            <a:ext cx="80010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introduction to the ONDIT Managed operations portfolio</a:t>
            </a:r>
            <a:endParaRPr lang="en-US" sz="2400" dirty="0"/>
          </a:p>
        </p:txBody>
      </p:sp>
      <p:pic>
        <p:nvPicPr>
          <p:cNvPr id="7" name="Picture 6" descr="logo_met_bas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486400"/>
            <a:ext cx="1847850" cy="10668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Headaches and stress caused by: </a:t>
            </a:r>
          </a:p>
        </p:txBody>
      </p:sp>
      <p:pic>
        <p:nvPicPr>
          <p:cNvPr id="5" name="Picture 4" descr="bs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76400"/>
            <a:ext cx="2124000" cy="1628391"/>
          </a:xfrm>
          <a:prstGeom prst="rect">
            <a:avLst/>
          </a:prstGeom>
        </p:spPr>
      </p:pic>
      <p:pic>
        <p:nvPicPr>
          <p:cNvPr id="9" name="Picture 8" descr="Burning House_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2400"/>
            <a:ext cx="2130811" cy="1620000"/>
          </a:xfrm>
          <a:prstGeom prst="rect">
            <a:avLst/>
          </a:prstGeom>
        </p:spPr>
      </p:pic>
      <p:pic>
        <p:nvPicPr>
          <p:cNvPr id="10" name="Picture 9" descr="Circuit board_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962400"/>
            <a:ext cx="2124000" cy="1629370"/>
          </a:xfrm>
          <a:prstGeom prst="rect">
            <a:avLst/>
          </a:prstGeom>
        </p:spPr>
      </p:pic>
      <p:pic>
        <p:nvPicPr>
          <p:cNvPr id="11" name="Picture 10" descr="Cubicles_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962400"/>
            <a:ext cx="2124000" cy="1629370"/>
          </a:xfrm>
          <a:prstGeom prst="rect">
            <a:avLst/>
          </a:prstGeom>
        </p:spPr>
      </p:pic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1" y="1676401"/>
            <a:ext cx="5410200" cy="369332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Application crash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38200" y="2971800"/>
            <a:ext cx="5410200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Need for additional manpower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38200" y="2540001"/>
            <a:ext cx="5410200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Hardware Failure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838200" y="2108201"/>
            <a:ext cx="5410200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Disaster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Overhead and expenditure caused by: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1"/>
            <a:ext cx="7696199" cy="3323987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need for in-house expertise for every IT component/application/OS/...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(redundant) datacenter(s)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Fixed (non productive) capacity for disaster recovery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Less flexibility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But, with more: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737231" cy="4358116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Staffing and resource Flexibility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Focus on core activities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Efficiency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Expertise and skilled manpower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Productivity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For example…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676400"/>
            <a:ext cx="7737231" cy="421038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Bring in additional manpower when you need them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Server/Storage/Network resources on demand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Correct level of disaster recovery for each application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How?</a:t>
            </a:r>
          </a:p>
        </p:txBody>
      </p:sp>
      <p:pic>
        <p:nvPicPr>
          <p:cNvPr id="4" name="Picture 3" descr="logo_met_bas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4600"/>
            <a:ext cx="3200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905000"/>
            <a:ext cx="4495800" cy="3416320"/>
          </a:xfrm>
          <a:prstGeom prst="rect">
            <a:avLst/>
          </a:prstGeom>
          <a:noFill/>
          <a:ln>
            <a:noFill/>
          </a:ln>
          <a:effectLst>
            <a:outerShdw blurRad="190500" dist="61087" dir="10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03A2A"/>
                </a:solidFill>
                <a:latin typeface="Verdana" charset="0"/>
              </a:rPr>
              <a:t>Ondit</a:t>
            </a:r>
            <a:r>
              <a:rPr lang="en-US" dirty="0" smtClean="0">
                <a:solidFill>
                  <a:srgbClr val="403A2A"/>
                </a:solidFill>
                <a:latin typeface="Verdana" charset="0"/>
              </a:rPr>
              <a:t> aims to provide tailored solutions to assist you in overcoming the ever-increasing challenges IT departments face, ranging from basic monitoring to complete out-tasking and outsourcing. </a:t>
            </a:r>
          </a:p>
          <a:p>
            <a:endParaRPr lang="en-US" dirty="0" smtClean="0">
              <a:solidFill>
                <a:srgbClr val="403A2A"/>
              </a:solidFill>
              <a:latin typeface="Verdana" charset="0"/>
            </a:endParaRPr>
          </a:p>
          <a:p>
            <a:r>
              <a:rPr lang="en-US" dirty="0" smtClean="0">
                <a:solidFill>
                  <a:srgbClr val="403A2A"/>
                </a:solidFill>
                <a:latin typeface="Verdana" charset="0"/>
              </a:rPr>
              <a:t>Thanks to our years of expertise in combination with our dynamic and efficient approach, </a:t>
            </a:r>
            <a:r>
              <a:rPr lang="en-US" dirty="0" err="1" smtClean="0">
                <a:solidFill>
                  <a:srgbClr val="403A2A"/>
                </a:solidFill>
                <a:latin typeface="Verdana" charset="0"/>
              </a:rPr>
              <a:t>Ondit</a:t>
            </a:r>
            <a:r>
              <a:rPr lang="en-US" dirty="0" smtClean="0">
                <a:solidFill>
                  <a:srgbClr val="403A2A"/>
                </a:solidFill>
                <a:latin typeface="Verdana" charset="0"/>
              </a:rPr>
              <a:t> offers a tailored solution for every client.</a:t>
            </a:r>
            <a:endParaRPr lang="nl-BE" dirty="0" smtClean="0">
              <a:solidFill>
                <a:srgbClr val="403A2A"/>
              </a:solidFill>
              <a:latin typeface="Verdana" charset="0"/>
            </a:endParaRPr>
          </a:p>
          <a:p>
            <a:endParaRPr lang="en-US" dirty="0">
              <a:solidFill>
                <a:srgbClr val="58A49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>
                <a:solidFill>
                  <a:srgbClr val="141313"/>
                </a:solidFill>
              </a:rPr>
              <a:t>Ondit</a:t>
            </a:r>
            <a:r>
              <a:rPr lang="en-US" dirty="0" smtClean="0">
                <a:solidFill>
                  <a:srgbClr val="141313"/>
                </a:solidFill>
              </a:rPr>
              <a:t> = 3 Keywords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600200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8A496"/>
                </a:solidFill>
                <a:latin typeface="Helvetica Neue Light"/>
                <a:cs typeface="Helvetica Neue Light"/>
              </a:rPr>
              <a:t>Dynamic</a:t>
            </a:r>
          </a:p>
          <a:p>
            <a:r>
              <a:rPr lang="en-US" dirty="0" err="1" smtClean="0"/>
              <a:t>Ondit</a:t>
            </a:r>
            <a:r>
              <a:rPr lang="en-US" dirty="0" smtClean="0"/>
              <a:t>, thanks to its modular approach, is an expert in the development and implementation of high technological solutions.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114800"/>
            <a:ext cx="251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8A496"/>
                </a:solidFill>
                <a:latin typeface="Helvetica Neue Light"/>
                <a:cs typeface="Helvetica Neue Light"/>
              </a:rPr>
              <a:t>Expert</a:t>
            </a:r>
          </a:p>
          <a:p>
            <a:r>
              <a:rPr lang="en-US" dirty="0" err="1" smtClean="0"/>
              <a:t>Ondit</a:t>
            </a:r>
            <a:r>
              <a:rPr lang="en-US" dirty="0" smtClean="0"/>
              <a:t> has over 20 years of technical experience, due to the working experience build up in the I.R.I.S. company.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600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8A496"/>
                </a:solidFill>
                <a:latin typeface="Helvetica Neue Light"/>
                <a:cs typeface="Helvetica Neue Light"/>
              </a:rPr>
              <a:t>Efficient</a:t>
            </a:r>
          </a:p>
          <a:p>
            <a:r>
              <a:rPr lang="en-US" dirty="0" err="1" smtClean="0"/>
              <a:t>Ondit</a:t>
            </a:r>
            <a:r>
              <a:rPr lang="en-US" dirty="0" smtClean="0"/>
              <a:t> offers the appropriate and adequate solution to every problem.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304800"/>
            <a:ext cx="80010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b="1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  <p:pic>
        <p:nvPicPr>
          <p:cNvPr id="4" name="Picture 3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/>
              <a:t>Datacenter services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3A2A"/>
                </a:solidFill>
              </a:rPr>
              <a:t>Multiple Datacenters with each :</a:t>
            </a:r>
          </a:p>
          <a:p>
            <a:pPr lvl="1"/>
            <a:r>
              <a:rPr lang="en-US" sz="2000" dirty="0">
                <a:solidFill>
                  <a:srgbClr val="403A2A"/>
                </a:solidFill>
              </a:rPr>
              <a:t>multiple network carriers</a:t>
            </a:r>
          </a:p>
          <a:p>
            <a:pPr lvl="1"/>
            <a:r>
              <a:rPr lang="en-US" sz="2000" dirty="0">
                <a:solidFill>
                  <a:srgbClr val="403A2A"/>
                </a:solidFill>
              </a:rPr>
              <a:t>enterprise class power and backup power</a:t>
            </a:r>
          </a:p>
          <a:p>
            <a:pPr lvl="1"/>
            <a:r>
              <a:rPr lang="en-US" sz="2000" dirty="0">
                <a:solidFill>
                  <a:srgbClr val="403A2A"/>
                </a:solidFill>
              </a:rPr>
              <a:t>climate control and fire prevention/detection</a:t>
            </a:r>
          </a:p>
          <a:p>
            <a:pPr lvl="1"/>
            <a:r>
              <a:rPr lang="en-US" sz="2000" dirty="0">
                <a:solidFill>
                  <a:srgbClr val="403A2A"/>
                </a:solidFill>
              </a:rPr>
              <a:t>access security (physical and logical)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657600"/>
            <a:ext cx="1314450" cy="175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1314450" cy="1752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657600"/>
            <a:ext cx="1295400" cy="1727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371600"/>
            <a:ext cx="1300163" cy="17335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657600"/>
            <a:ext cx="1295400" cy="1727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" name="Picture 8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>
                <a:solidFill>
                  <a:srgbClr val="141313"/>
                </a:solidFill>
              </a:rPr>
              <a:t>Value proposition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688" y="1447800"/>
            <a:ext cx="5486400" cy="4514850"/>
          </a:xfrm>
          <a:ln/>
        </p:spPr>
        <p:txBody>
          <a:bodyPr/>
          <a:lstStyle/>
          <a:p>
            <a:r>
              <a:rPr lang="en-US" sz="2000" dirty="0">
                <a:solidFill>
                  <a:srgbClr val="403A2A"/>
                </a:solidFill>
              </a:rPr>
              <a:t>Eliminate the need for a dedicated computer room, air conditioning, backup power and redundant WAN connections by placing your equipment in</a:t>
            </a:r>
            <a:r>
              <a:rPr lang="en-US" sz="2000" dirty="0" smtClean="0">
                <a:solidFill>
                  <a:srgbClr val="403A2A"/>
                </a:solidFill>
              </a:rPr>
              <a:t> one of our </a:t>
            </a:r>
            <a:r>
              <a:rPr lang="en-US" sz="2000" dirty="0">
                <a:solidFill>
                  <a:srgbClr val="403A2A"/>
                </a:solidFill>
              </a:rPr>
              <a:t>data </a:t>
            </a:r>
            <a:r>
              <a:rPr lang="en-US" sz="2000" dirty="0" smtClean="0">
                <a:solidFill>
                  <a:srgbClr val="403A2A"/>
                </a:solidFill>
              </a:rPr>
              <a:t>centers. </a:t>
            </a:r>
          </a:p>
          <a:p>
            <a:endParaRPr lang="en-US" sz="2000" dirty="0">
              <a:solidFill>
                <a:srgbClr val="403A2A"/>
              </a:solidFill>
            </a:endParaRPr>
          </a:p>
          <a:p>
            <a:r>
              <a:rPr lang="en-US" sz="2000" dirty="0">
                <a:solidFill>
                  <a:srgbClr val="403A2A"/>
                </a:solidFill>
              </a:rPr>
              <a:t>This tailor-made </a:t>
            </a:r>
            <a:r>
              <a:rPr lang="en-US" sz="2000" dirty="0" smtClean="0">
                <a:solidFill>
                  <a:srgbClr val="403A2A"/>
                </a:solidFill>
              </a:rPr>
              <a:t>rooms </a:t>
            </a:r>
            <a:r>
              <a:rPr lang="en-US" sz="2000" dirty="0">
                <a:solidFill>
                  <a:srgbClr val="403A2A"/>
                </a:solidFill>
              </a:rPr>
              <a:t>ensures us of the necessary capacity to house even high-end systems, and gives us the flexibility to design our network to the needs of our customers.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362200"/>
            <a:ext cx="2509537" cy="349885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" name="Picture 4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657600"/>
            <a:ext cx="2736056" cy="2432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752600"/>
            <a:ext cx="2209800" cy="4419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>
                <a:solidFill>
                  <a:srgbClr val="141313"/>
                </a:solidFill>
              </a:rPr>
              <a:t>Housing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1" y="1676400"/>
            <a:ext cx="6172199" cy="4286250"/>
          </a:xfrm>
          <a:ln/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403A2A"/>
                </a:solidFill>
              </a:rPr>
              <a:t>Rackspace</a:t>
            </a:r>
            <a:r>
              <a:rPr lang="en-US" sz="2400" dirty="0" smtClean="0">
                <a:solidFill>
                  <a:srgbClr val="403A2A"/>
                </a:solidFill>
              </a:rPr>
              <a:t> </a:t>
            </a:r>
            <a:r>
              <a:rPr lang="en-US" sz="2400" dirty="0">
                <a:solidFill>
                  <a:srgbClr val="403A2A"/>
                </a:solidFill>
              </a:rPr>
              <a:t>- Host one or more devices in our shared racks</a:t>
            </a:r>
          </a:p>
          <a:p>
            <a:r>
              <a:rPr lang="en-US" sz="2400" dirty="0">
                <a:solidFill>
                  <a:srgbClr val="403A2A"/>
                </a:solidFill>
              </a:rPr>
              <a:t>Full racks - Host your equipment in a dedicated rack</a:t>
            </a:r>
          </a:p>
          <a:p>
            <a:r>
              <a:rPr lang="en-US" sz="2400" dirty="0">
                <a:solidFill>
                  <a:srgbClr val="403A2A"/>
                </a:solidFill>
              </a:rPr>
              <a:t>Private suites - Get your own dedicated room within our datacenter</a:t>
            </a:r>
          </a:p>
        </p:txBody>
      </p:sp>
      <p:pic>
        <p:nvPicPr>
          <p:cNvPr id="6" name="Picture 5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u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/>
              <a:t>Hosting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1"/>
            <a:ext cx="7772400" cy="4114800"/>
          </a:xfrm>
          <a:ln/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03A2A"/>
                </a:solidFill>
              </a:rPr>
              <a:t>In addition to housing customer-owned hardware, we can provide the hardware for you.</a:t>
            </a:r>
          </a:p>
          <a:p>
            <a:endParaRPr lang="en-US" sz="2800" dirty="0">
              <a:solidFill>
                <a:srgbClr val="403A2A"/>
              </a:solidFill>
            </a:endParaRPr>
          </a:p>
          <a:p>
            <a:r>
              <a:rPr lang="en-US" sz="2800" dirty="0">
                <a:solidFill>
                  <a:srgbClr val="403A2A"/>
                </a:solidFill>
              </a:rPr>
              <a:t>This solution reduces your capital expenditures, and ensures your environment benefits from the economies of scale of our high-end environments.</a:t>
            </a:r>
          </a:p>
        </p:txBody>
      </p:sp>
      <p:pic>
        <p:nvPicPr>
          <p:cNvPr id="4" name="Picture 3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Hosting ?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828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03A2A"/>
                </a:solidFill>
                <a:latin typeface="Helvetica Neue"/>
                <a:cs typeface="Helvetica Neue"/>
              </a:rPr>
              <a:t>SAAS</a:t>
            </a:r>
            <a:endParaRPr lang="en-US" sz="2400" b="1" dirty="0">
              <a:solidFill>
                <a:srgbClr val="403A2A"/>
              </a:solidFill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03A2A"/>
                </a:solidFill>
                <a:latin typeface="Helvetica Neue"/>
                <a:cs typeface="Helvetica Neue"/>
              </a:rPr>
              <a:t>IAAS</a:t>
            </a:r>
            <a:endParaRPr lang="en-US" sz="2400" b="1" dirty="0">
              <a:solidFill>
                <a:srgbClr val="403A2A"/>
              </a:solidFill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600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03A2A"/>
                </a:solidFill>
                <a:latin typeface="Helvetica Neue"/>
                <a:cs typeface="Helvetica Neue"/>
              </a:rPr>
              <a:t>DAAS</a:t>
            </a:r>
            <a:endParaRPr lang="en-US" sz="2400" b="1" dirty="0">
              <a:solidFill>
                <a:srgbClr val="403A2A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267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03A2A"/>
                </a:solidFill>
                <a:latin typeface="Helvetica Neue"/>
                <a:cs typeface="Helvetica Neue"/>
              </a:rPr>
              <a:t>PAAS</a:t>
            </a:r>
            <a:endParaRPr lang="en-US" sz="2400" b="1" dirty="0">
              <a:solidFill>
                <a:srgbClr val="403A2A"/>
              </a:solidFill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267200"/>
            <a:ext cx="1219200" cy="546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733800"/>
            <a:ext cx="1295400" cy="509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3276600"/>
            <a:ext cx="1905000" cy="5361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2 -0.04188 C -0.02588 -0.04558 -0.03804 -0.04697 -0.04916 -0.05183 C -0.06688 -0.05993 -0.05906 -0.05784 -0.07278 -0.06016 C -0.0865 -0.06617 -0.10092 -0.07149 -0.11499 -0.07497 C -0.12489 -0.07751 -0.13531 -0.07774 -0.14469 -0.08168 C -0.15286 -0.08538 -0.16033 -0.09 -0.16832 -0.09324 C -0.17318 -0.09764 -0.17839 -0.0988 -0.18326 -0.10319 C -0.19072 -0.1099 -0.19489 -0.12217 -0.19802 -0.13281 C -0.20045 -0.15178 -0.20427 -0.17955 -0.19802 -0.19736 C -0.19333 -0.21124 -0.17891 -0.22698 -0.17075 -0.23855 C -0.14035 -0.2832 -0.12055 -0.2795 -0.08025 -0.28991 C -0.05003 -0.29801 -0.02345 -0.30194 0.00799 -0.3031 C 0.04429 -0.31004 0.05037 -0.3112 0.09102 -0.30796 C 0.1037 -0.29847 0.11447 -0.29199 0.12333 -0.2751 C 0.12628 -0.25798 0.12124 -0.28066 0.1308 -0.26168 C 0.13184 -0.2596 0.13114 -0.25636 0.13201 -0.25359 C 0.1341 -0.24572 0.13705 -0.23832 0.13948 -0.23045 C 0.14539 -0.21101 0.15164 -0.19204 0.15807 -0.17261 C 0.16241 -0.14183 0.15737 -0.17006 0.16797 -0.13281 C 0.17561 -0.10528 0.16762 -0.12795 0.17422 -0.0981 C 0.17613 -0.08862 0.17961 -0.07982 0.18169 -0.07011 C 0.18777 -0.04188 0.19229 -0.01249 0.19906 0.01596 C 0.20393 0.03656 0.2008 0.01874 0.20775 0.03725 C 0.20931 0.04142 0.20966 0.04627 0.21139 0.05067 C 0.2206 0.07404 0.23988 0.08515 0.25847 0.09024 C 0.2972 0.08561 0.33299 0.08168 0.35783 0.03563 C 0.36425 0.02314 0.3712 0.01111 0.37641 -0.00231 C 0.38093 -0.01458 0.39013 -0.03864 0.39013 -0.03841 C 0.39152 -0.05067 0.39204 -0.06502 0.395 -0.07658 C 0.39152 -0.10597 0.38631 -0.14299 0.36894 -0.16428 C 0.34462 -0.19389 0.36964 -0.15571 0.354 -0.1807 C 0.29234 -0.17908 0.30884 -0.1814 0.26976 -0.16913 C 0.25899 -0.16219 0.24666 -0.16127 0.23623 -0.15433 C 0.22546 -0.14762 0.21487 -0.14322 0.20393 -0.1379 C 0.17561 -0.12494 0.20601 -0.13836 0.18169 -0.12286 C 0.17648 -0.11962 0.16554 -0.11476 0.16554 -0.11453 C 0.15112 -0.09579 0.13114 -0.08214 0.11464 -0.06687 C 0.09484 -0.04882 0.07521 -0.031 0.05506 -0.01388 C 0.03092 0.00625 0.05836 -0.01435 0.03648 0.00602 C 0.02918 0.01249 0.02119 0.01758 0.01407 0.02406 C 0.00191 0.03471 -0.00782 0.0472 -0.02067 0.05553 C -0.02588 0.06224 -0.03248 0.06756 -0.03682 0.07543 C -0.0403 0.08144 -0.0436 0.09024 -0.04794 0.09533 C -0.05576 0.10412 -0.06549 0.10851 -0.07278 0.11846 C -0.0766 0.12332 -0.07834 0.13096 -0.08268 0.13489 C -0.08529 0.13697 -0.0872 0.13813 -0.08894 0.1416 C -0.09085 0.14461 -0.09137 0.14947 -0.0938 0.15132 C -0.10023 0.15548 -0.09727 0.15317 -0.10248 0.15803 C -0.10335 0.15965 -0.10405 0.16127 -0.10492 0.16289 C -0.10578 0.16404 -0.10752 0.16636 -0.10752 0.16659 " pathEditMode="relative" rAng="0" ptsTypes="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0995 C 0.02952 -0.01943 0.03717 -0.02522 0.04724 -0.02799 C 0.05245 -0.02961 0.0634 -0.03146 0.0634 -0.03123 C 0.07087 -0.0354 0.08702 -0.03956 0.08702 -0.03933 C 0.09553 -0.04743 0.103 -0.04905 0.11308 -0.05113 C 0.12159 -0.05622 0.13913 -0.06432 0.13913 -0.06409 C 0.14156 -0.06709 0.14382 -0.07033 0.1466 -0.07265 C 0.14764 -0.0738 0.14921 -0.07334 0.15025 -0.07427 C 0.16032 -0.08422 0.15059 -0.07913 0.15893 -0.0826 C 0.16397 -0.08792 0.16762 -0.0907 0.17387 -0.09255 C 0.177 -0.10018 0.18151 -0.1055 0.18499 -0.11244 C 0.18881 -0.12054 0.19089 -0.13165 0.19367 -0.14044 C 0.19437 -0.14831 0.19645 -0.15594 0.1961 -0.16358 C 0.19263 -0.21494 0.19263 -0.2161 0.17127 -0.24456 C 0.16727 -0.24988 0.16449 -0.25659 0.16015 -0.26122 C 0.15598 -0.26561 0.15077 -0.26723 0.1466 -0.27094 C 0.13236 -0.28343 0.10977 -0.31166 0.09188 -0.31721 C 0.05905 -0.32785 0.02744 -0.33873 -0.00608 -0.34382 C -0.05524 -0.34197 -0.0469 -0.35724 -0.05194 -0.31559 C -0.05194 -0.3149 -0.04847 -0.29268 -0.04586 -0.28759 C -0.0344 -0.26446 -0.0073 -0.25543 0.0125 -0.25289 C 0.0726 -0.25567 0.13097 -0.26006 0.19124 -0.26122 C 0.21695 -0.26423 0.2635 -0.26376 0.28417 -0.29407 C 0.28903 -0.30148 0.29129 -0.30958 0.29546 -0.31721 C 0.28834 -0.35793 0.2635 -0.38547 0.24578 -0.41809 C 0.22893 -0.44933 0.24214 -0.42688 0.21608 -0.46275 C 0.18933 -0.49953 0.1697 -0.53008 0.13652 -0.55529 C 0.12819 -0.56177 0.12176 -0.57195 0.11308 -0.57681 C 0.09692 -0.5863 0.07799 -0.58722 0.06096 -0.58838 C 0.03074 -0.58746 0.00034 -0.58884 -0.02971 -0.58514 C -0.03805 -0.58422 -0.05489 -0.5701 -0.06323 -0.56524 C -0.07174 -0.55391 -0.08217 -0.54511 -0.08929 -0.53216 C -0.09537 -0.52151 -0.09606 -0.51018 -0.1004 -0.49907 C -0.10249 -0.49421 -0.10544 -0.49028 -0.10787 -0.48588 C -0.111 -0.46622 -0.1143 -0.44724 -0.11899 -0.42804 C -0.12107 -0.40374 -0.12299 -0.39472 -0.12021 -0.3702 C -0.11847 -0.35423 -0.10735 -0.32323 -0.09797 -0.31235 C -0.09398 -0.30772 -0.08859 -0.30518 -0.08425 -0.30078 C -0.07522 -0.29153 -0.06862 -0.27765 -0.05819 -0.27094 C -0.04135 -0.26006 -0.02571 -0.24618 -0.00973 -0.23299 C -0.00105 -0.22582 0.00764 -0.22165 0.01493 -0.21147 C 0.02067 -0.19343 0.03022 -0.17769 0.03734 -0.16034 C 0.04064 -0.15224 0.04724 -0.13558 0.04724 -0.13535 C 0.04898 -0.11846 0.05489 -0.10573 0.05836 -0.08931 C 0.06288 -0.03933 0.07034 0.01481 0.0535 0.06109 C 0.04828 0.08931 0.03873 0.12286 0.01372 0.12564 C 0.00503 0.12657 -0.00365 0.12657 -0.01234 0.12726 C -0.06931 0.12633 -0.12073 0.12471 -0.17614 0.1224 C -0.1843 0.11754 -0.19038 0.11384 -0.19716 0.10574 C -0.2015 0.10042 -0.2008 0.09857 -0.20341 0.09255 C -0.20949 0.07867 -0.21487 0.06548 -0.222 0.05299 C -0.22669 0.03054 -0.22165 0.05206 -0.23068 0.02476 C -0.23329 0.01689 -0.23381 0.00764 -0.23815 0.00162 C -0.23745 -0.02082 -0.23832 -0.04604 -0.23311 -0.06779 C -0.23224 -0.07195 -0.23068 -0.07566 -0.22946 -0.07936 C -0.2286 -0.08283 -0.22912 -0.08722 -0.22703 -0.08931 C -0.21991 -0.09694 -0.20914 -0.10458 -0.20341 -0.11406 C -0.18917 -0.13836 -0.19785 -0.12679 -0.18847 -0.14715 C -0.1843 -0.15687 -0.17492 -0.17515 -0.17492 -0.17492 C -0.17353 -0.18255 -0.17127 -0.18949 -0.16988 -0.19666 C -0.17041 -0.20106 -0.16954 -0.20615 -0.1711 -0.20985 C -0.17232 -0.21286 -0.17527 -0.21355 -0.17735 -0.21494 C -0.18708 -0.22212 -0.20028 -0.22304 -0.21088 -0.22466 C -0.23068 -0.2323 -0.2616 -0.21726 -0.27167 -0.19181 C -0.27254 -0.18787 -0.27515 -0.177 -0.27654 -0.17353 C -0.27758 -0.17168 -0.27932 -0.17075 -0.28036 -0.16867 C -0.28192 -0.16612 -0.28279 -0.16312 -0.28401 -0.16034 C -0.28609 -0.14946 -0.29148 -0.14044 -0.29391 -0.12887 C -0.2979 -0.11152 -0.30207 -0.0937 -0.30885 -0.07774 C -0.31006 -0.06779 -0.31076 -0.05645 -0.3151 -0.04789 C -0.31684 -0.04164 -0.32101 -0.03216 -0.32378 -0.02637 C -0.32934 0.00278 -0.30398 0.00417 -0.28904 0.00833 C -0.27619 0.01666 -0.26004 0.01736 -0.24562 0.0199 C -0.23068 0.01874 -0.22061 0.01874 -0.20706 0.01319 C -0.19455 0.00185 -0.20028 0.00463 -0.1909 0.00162 C -0.18239 -0.01573 -0.16485 -0.02753 -0.15251 -0.03956 C -0.14852 -0.04373 -0.14626 -0.05159 -0.1414 -0.0546 C -0.13584 -0.05853 -0.12854 -0.05761 -0.12264 -0.06108 " pathEditMode="relative" rAng="0" ptsTypes="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4.59509E-6 C 0.05628 0.00277 0.10787 -0.01782 0.16241 -0.03309 C 0.16815 -0.03772 0.1744 -0.0435 0.181 -0.04628 C 0.18343 -0.05137 0.18882 -0.0553 0.18847 -0.06108 C 0.18795 -0.06733 0.18812 -0.07358 0.18725 -0.07936 C 0.18604 -0.087 0.18048 -0.09348 0.17735 -0.09926 C 0.1678 -0.11615 0.15703 -0.12494 0.1414 -0.12888 C 0.1315 -0.12818 0.12107 -0.13073 0.11413 -0.12055 C 0.11413 -0.11962 0.11413 -0.09695 0.11656 -0.08931 C 0.11882 -0.08214 0.12333 -0.07636 0.12646 -0.06941 C 0.12906 -0.06363 0.13097 -0.05692 0.13393 -0.05114 C 0.13549 -0.0479 0.13914 -0.04165 0.14261 -0.03957 C 0.14696 -0.03702 0.15634 -0.03309 0.15634 -0.03309 C 0.17318 -0.0354 0.19003 -0.03702 0.20706 -0.03957 C 0.21765 -0.04142 0.22634 -0.04905 0.23693 -0.05114 C 0.25378 -0.06062 0.27063 -0.06247 0.28904 -0.06432 C 0.31961 -0.07404 0.27341 -0.06016 0.32014 -0.07103 C 0.33264 -0.07404 0.34463 -0.08006 0.35731 -0.0826 C 0.37711 -0.08677 0.39674 -0.08792 0.41689 -0.08931 C 0.45336 -0.08839 0.48463 -0.08561 0.51989 -0.0826 C 0.56175 -0.07497 0.51624 -0.08584 0.5496 -0.07103 C 0.55515 -0.06872 0.56123 -0.06849 0.56697 -0.06618 C 0.57721 -0.06224 0.59545 -0.05599 0.60414 -0.04628 C 0.63002 -0.01712 0.63975 0.01874 0.65503 0.05784 C 0.65764 0.06455 0.66129 0.07057 0.66372 0.07774 C 0.67796 0.11939 0.65677 0.0708 0.67362 0.10736 C 0.67657 0.12448 0.68317 0.13952 0.68613 0.1571 C 0.6896 0.17862 0.69047 0.20014 0.69603 0.22142 C 0.69846 0.26469 0.69881 0.31097 0.68109 0.34868 C 0.67848 0.36557 0.66997 0.37968 0.66372 0.39495 C 0.65729 0.41022 0.65121 0.42573 0.64513 0.44123 C 0.64218 0.4484 0.63923 0.45534 0.63645 0.46275 C 0.63384 0.46923 0.63297 0.47755 0.62898 0.48264 C 0.62481 0.4875 0.62012 0.49167 0.61664 0.49745 C 0.609 0.50948 0.60466 0.52568 0.59545 0.53563 C 0.59267 0.53841 0.58937 0.54049 0.58677 0.54373 C 0.58468 0.54604 0.58381 0.54951 0.5819 0.55206 C 0.57374 0.56131 0.55324 0.56663 0.54456 0.57034 C 0.5185 0.58075 0.49245 0.58723 0.46518 0.59 C 0.44711 0.59486 0.42887 0.59509 0.41063 0.59671 C 0.38249 0.6018 0.35436 0.6062 0.32622 0.60828 C 0.29894 0.61268 0.27167 0.61337 0.2444 0.61661 C 0.16137 0.61476 0.18204 0.61777 0.13897 0.60828 C 0.10944 0.58861 0.07244 0.55368 0.04708 0.5273 C 0.04134 0.52128 0.03665 0.51434 0.03092 0.50902 C 0.01963 0.49861 0.00695 0.49051 -0.0026 0.47779 C -0.01146 0.46599 -0.01876 0.4528 -0.02744 0.44123 C -0.03786 0.42735 -0.04967 0.41578 -0.05958 0.40166 C -0.06913 0.38824 -0.07677 0.3695 -0.0832 0.35377 C -0.08476 0.34336 -0.08858 0.33572 -0.09067 0.32554 C -0.09067 0.32369 -0.09293 0.25937 -0.08563 0.23646 C -0.07642 0.20685 -0.04759 0.18649 -0.02866 0.17029 C -0.01667 0.15965 -0.00434 0.14692 0.00869 0.13882 C 0.02866 0.12587 0.04899 0.12031 0.0707 0.11569 C 0.0806 0.11615 0.0905 0.11522 0.1004 0.1173 C 0.10388 0.11777 0.10579 0.12355 0.10909 0.12563 C 0.1249 0.13489 0.10718 0.11939 0.13028 0.13882 C 0.13705 0.14438 0.14174 0.15062 0.14887 0.15548 C 0.15442 0.16659 0.16624 0.16867 0.17371 0.17862 C 0.1777 0.18394 0.18065 0.19088 0.18604 0.19343 C 0.18899 0.1962 0.19125 0.20106 0.19472 0.20338 C 0.19907 0.20638 0.2048 0.20638 0.20966 0.20823 C 0.21296 0.20939 0.22912 0.21772 0.2319 0.21818 C 0.2418 0.21911 0.2517 0.21818 0.26177 0.21818 " pathEditMode="relative" ptsTypes="ffff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 0.01828 C -0.00903 0.028 0.01546 0.01944 0.03161 0.01828 C 0.07313 -0.00023 0.11916 0.01389 0.16311 0.01342 C 0.20497 0.01458 0.20584 0.01296 0.23502 0.02337 C 0.23988 0.02823 0.24631 0.03124 0.24996 0.03818 C 0.25187 0.04188 0.25326 0.04651 0.25604 0.04975 C 0.25725 0.05114 0.25934 0.05068 0.26107 0.05137 C 0.27011 0.06618 0.27688 0.07636 0.2847 0.09279 C 0.28696 0.09764 0.29217 0.10759 0.29217 0.10783 C 0.29581 0.12263 0.30103 0.13374 0.30815 0.14716 C 0.31405 0.17284 0.32083 0.19852 0.32552 0.2249 C 0.3283 0.24087 0.33021 0.25706 0.3342 0.2728 C 0.33368 0.28483 0.33403 0.29686 0.33299 0.30912 C 0.33264 0.31097 0.33108 0.31213 0.33055 0.31421 C 0.32882 0.31953 0.32691 0.3348 0.32309 0.34059 C 0.32083 0.3436 0.31753 0.34545 0.31562 0.34892 C 0.30485 0.36604 0.30658 0.36905 0.29825 0.38686 C 0.28782 0.40861 0.29338 0.39195 0.28088 0.41509 C 0.27914 0.41787 0.27879 0.42203 0.27723 0.42504 C 0.27428 0.43036 0.27045 0.43476 0.26733 0.43985 C 0.24978 0.46761 0.23519 0.50186 0.20896 0.51574 C 0.19733 0.5317 0.18656 0.53934 0.17058 0.54535 C 0.15407 0.55808 0.14313 0.55739 0.12333 0.55877 C 0.11534 0.55993 0.10735 0.55924 0.09971 0.56178 C 0.06462 0.57312 0.11325 0.56595 0.07122 0.57011 C 0.06201 0.57381 0.05315 0.5789 0.04395 0.58191 C 0.02154 0.58885 -0.0026 0.58978 -0.02432 0.60019 C -0.04134 0.60783 -0.05854 0.61477 -0.07643 0.61662 C -0.12229 0.62009 -0.08963 0.61777 -0.1744 0.61963 C -0.21053 0.61777 -0.24683 0.62009 -0.28244 0.61338 C -0.30085 0.60968 -0.28748 0.61037 -0.30849 0.60181 C -0.33837 0.58932 -0.36616 0.57798 -0.39413 0.56039 C -0.40855 0.55091 -0.41619 0.54073 -0.42887 0.52916 C -0.43842 0.5206 -0.44346 0.52083 -0.44989 0.50926 C -0.4544 0.49052 -0.45284 0.47108 -0.44745 0.45304 C -0.44676 0.44262 -0.44554 0.43591 -0.44363 0.42666 C -0.44276 0.42226 -0.4412 0.41347 -0.4412 0.4137 C -0.44085 0.3982 -0.44294 0.3702 -0.43495 0.35563 C -0.43217 0.34383 -0.43026 0.33156 -0.42626 0.32069 " pathEditMode="relative" rAng="0" ptsTypes="fffffffffffffffffffffffff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14887"/>
            <a:ext cx="1421011" cy="3385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953" y="993950"/>
            <a:ext cx="4530909" cy="3942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90600"/>
            <a:ext cx="3214164" cy="2415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/>
          </p:cNvSpPr>
          <p:nvPr/>
        </p:nvSpPr>
        <p:spPr bwMode="auto">
          <a:xfrm>
            <a:off x="990600" y="1981200"/>
            <a:ext cx="225887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Application need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Going from a traditional approach…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7" name="Picture 6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0742" b="10233"/>
          <a:stretch>
            <a:fillRect/>
          </a:stretch>
        </p:blipFill>
        <p:spPr bwMode="auto">
          <a:xfrm>
            <a:off x="1137717" y="506016"/>
            <a:ext cx="7073428" cy="6188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1795984" cy="22502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5934" y="1541859"/>
            <a:ext cx="2277070" cy="2657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2" name="Rectangle 5"/>
          <p:cNvSpPr>
            <a:spLocks/>
          </p:cNvSpPr>
          <p:nvPr/>
        </p:nvSpPr>
        <p:spPr bwMode="auto">
          <a:xfrm>
            <a:off x="3733800" y="4800600"/>
            <a:ext cx="5197152" cy="1410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Traditional ordering: get prices, order, transport, installation.</a:t>
            </a:r>
          </a:p>
          <a:p>
            <a:r>
              <a:rPr lang="en-US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Can take a lot of time.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9249" y="1497211"/>
            <a:ext cx="2363018" cy="1321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4106" y="2655838"/>
            <a:ext cx="1169789" cy="957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8325" y="3604617"/>
            <a:ext cx="761256" cy="562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3614" y="1488281"/>
            <a:ext cx="1169789" cy="1116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26471" y="2881312"/>
            <a:ext cx="1599530" cy="1464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1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5027414" cy="3625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997" y="3906440"/>
            <a:ext cx="3536156" cy="2647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4145534" y="4714577"/>
            <a:ext cx="197761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b="1" dirty="0" err="1">
                <a:ea typeface="Lucida Grande" charset="0"/>
                <a:cs typeface="Lucida Grande" charset="0"/>
              </a:rPr>
              <a:t>JeanCloudVanDamme</a:t>
            </a:r>
            <a:endParaRPr lang="en-US" sz="1700" b="1" dirty="0">
              <a:ea typeface="Lucida Grande" charset="0"/>
              <a:cs typeface="Lucida Grande" charset="0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 rot="120000">
            <a:off x="4135626" y="5611638"/>
            <a:ext cx="2395112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 dirty="0">
                <a:ea typeface="Lucida Grande" charset="0"/>
                <a:cs typeface="Lucida Grande" charset="0"/>
              </a:rPr>
              <a:t>***************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6248401" y="1295400"/>
            <a:ext cx="2548458" cy="1392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Lucida Grande" charset="0"/>
                <a:cs typeface="Lucida Grande" charset="0"/>
              </a:rPr>
              <a:t>With a self </a:t>
            </a:r>
            <a:r>
              <a:rPr lang="en-US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service portal (internal or external) </a:t>
            </a: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… to a “cloud” model!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10" name="Picture 9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5" y="428625"/>
            <a:ext cx="6777633" cy="5804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905" y="982265"/>
            <a:ext cx="18752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316" y="460996"/>
            <a:ext cx="6679406" cy="107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" y="589359"/>
            <a:ext cx="5947172" cy="5482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/>
          </p:cNvSpPr>
          <p:nvPr/>
        </p:nvSpPr>
        <p:spPr bwMode="auto">
          <a:xfrm>
            <a:off x="3076278" y="1558141"/>
            <a:ext cx="948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DocShare</a:t>
            </a: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4815334" y="2181984"/>
            <a:ext cx="14170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3</a:t>
            </a:r>
          </a:p>
        </p:txBody>
      </p:sp>
      <p:sp>
        <p:nvSpPr>
          <p:cNvPr id="6153" name="Rectangle 9"/>
          <p:cNvSpPr>
            <a:spLocks/>
          </p:cNvSpPr>
          <p:nvPr/>
        </p:nvSpPr>
        <p:spPr bwMode="auto">
          <a:xfrm>
            <a:off x="4813102" y="2807062"/>
            <a:ext cx="153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8</a:t>
            </a:r>
          </a:p>
        </p:txBody>
      </p:sp>
      <p:sp>
        <p:nvSpPr>
          <p:cNvPr id="6154" name="Rectangle 10"/>
          <p:cNvSpPr>
            <a:spLocks/>
          </p:cNvSpPr>
          <p:nvPr/>
        </p:nvSpPr>
        <p:spPr bwMode="auto">
          <a:xfrm>
            <a:off x="4682506" y="3387491"/>
            <a:ext cx="42511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b="1" dirty="0">
                <a:latin typeface="Marker Felt" charset="0"/>
                <a:ea typeface="Marker Felt" charset="0"/>
                <a:cs typeface="Marker Felt" charset="0"/>
                <a:sym typeface="Marker Felt" charset="0"/>
              </a:rPr>
              <a:t>300</a:t>
            </a:r>
          </a:p>
        </p:txBody>
      </p:sp>
      <p:sp>
        <p:nvSpPr>
          <p:cNvPr id="6155" name="Rectangle 11"/>
          <p:cNvSpPr>
            <a:spLocks/>
          </p:cNvSpPr>
          <p:nvPr/>
        </p:nvSpPr>
        <p:spPr bwMode="auto">
          <a:xfrm>
            <a:off x="1250156" y="5210383"/>
            <a:ext cx="20518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Zapf Dingbats" charset="2"/>
                <a:cs typeface="Zapf Dingbats" charset="2"/>
              </a:rPr>
              <a:t>✔</a:t>
            </a:r>
          </a:p>
        </p:txBody>
      </p:sp>
      <p:pic>
        <p:nvPicPr>
          <p:cNvPr id="6156" name="Picture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381" y="901899"/>
            <a:ext cx="4473773" cy="5045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57" name="Rectangle 13"/>
          <p:cNvSpPr>
            <a:spLocks/>
          </p:cNvSpPr>
          <p:nvPr/>
        </p:nvSpPr>
        <p:spPr bwMode="auto">
          <a:xfrm>
            <a:off x="732234" y="1968906"/>
            <a:ext cx="20518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Zapf Dingbats" charset="2"/>
                <a:cs typeface="Zapf Dingbats" charset="2"/>
              </a:rPr>
              <a:t>✔</a:t>
            </a:r>
          </a:p>
        </p:txBody>
      </p:sp>
      <p:sp>
        <p:nvSpPr>
          <p:cNvPr id="6159" name="Rectangle 15"/>
          <p:cNvSpPr>
            <a:spLocks/>
          </p:cNvSpPr>
          <p:nvPr/>
        </p:nvSpPr>
        <p:spPr bwMode="auto">
          <a:xfrm>
            <a:off x="3232547" y="3924508"/>
            <a:ext cx="20518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Zapf Dingbats" charset="2"/>
                <a:cs typeface="Zapf Dingbats" charset="2"/>
              </a:rPr>
              <a:t>✔</a:t>
            </a:r>
          </a:p>
        </p:txBody>
      </p:sp>
      <p:sp>
        <p:nvSpPr>
          <p:cNvPr id="6160" name="Rectangle 16"/>
          <p:cNvSpPr>
            <a:spLocks/>
          </p:cNvSpPr>
          <p:nvPr/>
        </p:nvSpPr>
        <p:spPr bwMode="auto">
          <a:xfrm>
            <a:off x="821531" y="3888789"/>
            <a:ext cx="20518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Zapf Dingbats" charset="2"/>
                <a:cs typeface="Zapf Dingbats" charset="2"/>
              </a:rPr>
              <a:t>✔</a:t>
            </a:r>
          </a:p>
        </p:txBody>
      </p:sp>
      <p:sp>
        <p:nvSpPr>
          <p:cNvPr id="6162" name="Rectangle 18"/>
          <p:cNvSpPr>
            <a:spLocks/>
          </p:cNvSpPr>
          <p:nvPr/>
        </p:nvSpPr>
        <p:spPr bwMode="auto">
          <a:xfrm>
            <a:off x="7010400" y="2667000"/>
            <a:ext cx="19812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dirty="0">
                <a:ea typeface="Lucida Grande" charset="0"/>
                <a:cs typeface="Lucida Grande" charset="0"/>
              </a:rPr>
              <a:t>Software is automatically installed, and licensed correctly.</a:t>
            </a:r>
          </a:p>
        </p:txBody>
      </p:sp>
      <p:pic>
        <p:nvPicPr>
          <p:cNvPr id="20" name="Picture 19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5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1" grpId="1" autoUpdateAnimBg="0"/>
      <p:bldP spid="6152" grpId="0" autoUpdateAnimBg="0"/>
      <p:bldP spid="6152" grpId="1" autoUpdateAnimBg="0"/>
      <p:bldP spid="6153" grpId="0" autoUpdateAnimBg="0"/>
      <p:bldP spid="6153" grpId="1" autoUpdateAnimBg="0"/>
      <p:bldP spid="6154" grpId="0" autoUpdateAnimBg="0"/>
      <p:bldP spid="6154" grpId="1" autoUpdateAnimBg="0"/>
      <p:bldP spid="6155" grpId="0" autoUpdateAnimBg="0"/>
      <p:bldP spid="6155" grpId="1" autoUpdateAnimBg="0"/>
      <p:bldP spid="6157" grpId="0" autoUpdateAnimBg="0"/>
      <p:bldP spid="6159" grpId="0" autoUpdateAnimBg="0"/>
      <p:bldP spid="6160" grpId="0" autoUpdateAnimBg="0"/>
      <p:bldP spid="616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5" y="428625"/>
            <a:ext cx="6777633" cy="5804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607" y="1044774"/>
            <a:ext cx="4205883" cy="3339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0905" y="982265"/>
            <a:ext cx="18752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316" y="460996"/>
            <a:ext cx="6679406" cy="107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6922" y="4973836"/>
            <a:ext cx="1839516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/>
          </p:cNvSpPr>
          <p:nvPr/>
        </p:nvSpPr>
        <p:spPr bwMode="auto">
          <a:xfrm>
            <a:off x="1339454" y="2382426"/>
            <a:ext cx="1465001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Lucida Grande" charset="0"/>
                <a:cs typeface="Lucida Grande" charset="0"/>
              </a:rPr>
              <a:t>6504 5040 4365 0450</a:t>
            </a:r>
          </a:p>
        </p:txBody>
      </p:sp>
      <p:sp>
        <p:nvSpPr>
          <p:cNvPr id="7178" name="Rectangle 10"/>
          <p:cNvSpPr>
            <a:spLocks/>
          </p:cNvSpPr>
          <p:nvPr/>
        </p:nvSpPr>
        <p:spPr bwMode="auto">
          <a:xfrm>
            <a:off x="1617390" y="2788726"/>
            <a:ext cx="179536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Lucida Grande" charset="0"/>
                <a:cs typeface="Lucida Grande" charset="0"/>
              </a:rPr>
              <a:t>08</a:t>
            </a: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2219027" y="2797656"/>
            <a:ext cx="337983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Lucida Grande" charset="0"/>
                <a:cs typeface="Lucida Grande" charset="0"/>
              </a:rPr>
              <a:t>2015</a:t>
            </a: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3559598" y="2788726"/>
            <a:ext cx="253487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ea typeface="Lucida Grande" charset="0"/>
                <a:cs typeface="Lucida Grande" charset="0"/>
              </a:rPr>
              <a:t>666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010400" y="2895600"/>
            <a:ext cx="1981200" cy="366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>
                <a:ea typeface="Lucida Grande" charset="0"/>
                <a:cs typeface="Lucida Grande" charset="0"/>
              </a:rPr>
              <a:t>Payment through credit card, or internal chargeback.</a:t>
            </a:r>
          </a:p>
        </p:txBody>
      </p:sp>
      <p:pic>
        <p:nvPicPr>
          <p:cNvPr id="15" name="Picture 14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78" grpId="0" autoUpdateAnimBg="0"/>
      <p:bldP spid="7179" grpId="0" autoUpdateAnimBg="0"/>
      <p:bldP spid="71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798" y="3632151"/>
            <a:ext cx="955477" cy="18540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0"/>
            <a:ext cx="3509367" cy="264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/>
          </p:cNvSpPr>
          <p:nvPr/>
        </p:nvSpPr>
        <p:spPr bwMode="auto">
          <a:xfrm>
            <a:off x="914400" y="1066800"/>
            <a:ext cx="7277695" cy="9644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a typeface="Lucida Grande" charset="0"/>
                <a:cs typeface="Lucida Grande" charset="0"/>
              </a:rPr>
              <a:t>User is up and running in minutes or hours, rather than days or weeks.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 smtClean="0">
                <a:solidFill>
                  <a:srgbClr val="141313"/>
                </a:solidFill>
              </a:rPr>
              <a:t>Result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7" name="Picture 6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 err="1" smtClean="0">
                <a:solidFill>
                  <a:srgbClr val="141313"/>
                </a:solidFill>
              </a:rPr>
              <a:t>Ondit</a:t>
            </a:r>
            <a:r>
              <a:rPr lang="en-US" dirty="0" smtClean="0">
                <a:solidFill>
                  <a:srgbClr val="141313"/>
                </a:solidFill>
              </a:rPr>
              <a:t> Hosting </a:t>
            </a:r>
            <a:r>
              <a:rPr lang="en-US" dirty="0">
                <a:solidFill>
                  <a:srgbClr val="141313"/>
                </a:solidFill>
              </a:rPr>
              <a:t>offering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754563"/>
          </a:xfrm>
          <a:ln/>
        </p:spPr>
        <p:txBody>
          <a:bodyPr/>
          <a:lstStyle/>
          <a:p>
            <a:r>
              <a:rPr lang="en-US" sz="2000" dirty="0">
                <a:solidFill>
                  <a:srgbClr val="403A2A"/>
                </a:solidFill>
              </a:rPr>
              <a:t>Application hosting - We provide you with the necessary capacity to host your application, and scale up as necessary.</a:t>
            </a:r>
          </a:p>
          <a:p>
            <a:r>
              <a:rPr lang="en-US" sz="2000" dirty="0">
                <a:solidFill>
                  <a:srgbClr val="403A2A"/>
                </a:solidFill>
              </a:rPr>
              <a:t>Dedicated virtual server hosting - Get your own dedicated virtual </a:t>
            </a:r>
            <a:r>
              <a:rPr lang="en-US" sz="2000" dirty="0" err="1">
                <a:solidFill>
                  <a:srgbClr val="403A2A"/>
                </a:solidFill>
              </a:rPr>
              <a:t>machine(s</a:t>
            </a:r>
            <a:r>
              <a:rPr lang="en-US" sz="2000" dirty="0">
                <a:solidFill>
                  <a:srgbClr val="403A2A"/>
                </a:solidFill>
              </a:rPr>
              <a:t>), with dedicated </a:t>
            </a:r>
            <a:r>
              <a:rPr lang="en-US" sz="2000" dirty="0" err="1">
                <a:solidFill>
                  <a:srgbClr val="403A2A"/>
                </a:solidFill>
              </a:rPr>
              <a:t>cpu</a:t>
            </a:r>
            <a:r>
              <a:rPr lang="en-US" sz="2000" dirty="0">
                <a:solidFill>
                  <a:srgbClr val="403A2A"/>
                </a:solidFill>
              </a:rPr>
              <a:t>, memory and disk capacity.  Self-managed or managed.</a:t>
            </a:r>
          </a:p>
          <a:p>
            <a:r>
              <a:rPr lang="en-US" sz="2000" dirty="0">
                <a:solidFill>
                  <a:srgbClr val="403A2A"/>
                </a:solidFill>
              </a:rPr>
              <a:t>Dedicated servers - Get your own full physical server, complete with administrator (root) access, at an attractive monthly cost</a:t>
            </a:r>
          </a:p>
        </p:txBody>
      </p:sp>
      <p:pic>
        <p:nvPicPr>
          <p:cNvPr id="4" name="Picture 3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001000" cy="868362"/>
          </a:xfrm>
          <a:ln/>
        </p:spPr>
        <p:txBody>
          <a:bodyPr/>
          <a:lstStyle/>
          <a:p>
            <a:r>
              <a:rPr lang="en-US" dirty="0">
                <a:solidFill>
                  <a:srgbClr val="141313"/>
                </a:solidFill>
              </a:rPr>
              <a:t>Long Distance Solutions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000" dirty="0">
                <a:solidFill>
                  <a:srgbClr val="403A2A"/>
                </a:solidFill>
              </a:rPr>
              <a:t>IP connectivity - Most of the Belgian and European carriers are present in our data center, ensuring short routes between your hosted equipment and your branch offices</a:t>
            </a:r>
          </a:p>
          <a:p>
            <a:r>
              <a:rPr lang="en-US" sz="2000" dirty="0">
                <a:solidFill>
                  <a:srgbClr val="403A2A"/>
                </a:solidFill>
              </a:rPr>
              <a:t>Fiber optic links - We’re “on net” on major </a:t>
            </a:r>
            <a:r>
              <a:rPr lang="en-US" sz="2000" dirty="0" err="1">
                <a:solidFill>
                  <a:srgbClr val="403A2A"/>
                </a:solidFill>
              </a:rPr>
              <a:t>fibre</a:t>
            </a:r>
            <a:r>
              <a:rPr lang="en-US" sz="2000" dirty="0">
                <a:solidFill>
                  <a:srgbClr val="403A2A"/>
                </a:solidFill>
              </a:rPr>
              <a:t> optic networks like </a:t>
            </a:r>
            <a:r>
              <a:rPr lang="en-US" sz="2000" dirty="0" err="1">
                <a:solidFill>
                  <a:srgbClr val="403A2A"/>
                </a:solidFill>
              </a:rPr>
              <a:t>GlobalCrossing</a:t>
            </a:r>
            <a:r>
              <a:rPr lang="en-US" sz="2000" dirty="0">
                <a:solidFill>
                  <a:srgbClr val="403A2A"/>
                </a:solidFill>
              </a:rPr>
              <a:t>, </a:t>
            </a:r>
            <a:r>
              <a:rPr lang="en-US" sz="2000" dirty="0" err="1">
                <a:solidFill>
                  <a:srgbClr val="403A2A"/>
                </a:solidFill>
              </a:rPr>
              <a:t>Syntigo</a:t>
            </a:r>
            <a:r>
              <a:rPr lang="en-US" sz="2000" dirty="0">
                <a:solidFill>
                  <a:srgbClr val="403A2A"/>
                </a:solidFill>
              </a:rPr>
              <a:t> (B-Telecom) and </a:t>
            </a:r>
            <a:r>
              <a:rPr lang="en-US" sz="2000" dirty="0" err="1">
                <a:solidFill>
                  <a:srgbClr val="403A2A"/>
                </a:solidFill>
              </a:rPr>
              <a:t>Eurofiber</a:t>
            </a:r>
            <a:r>
              <a:rPr lang="en-US" sz="2000" dirty="0">
                <a:solidFill>
                  <a:srgbClr val="403A2A"/>
                </a:solidFill>
              </a:rPr>
              <a:t>. Our location in Antwerp is close enough to Brussels to allow for synchronous data replication, yet far enough to ensure regulatory compliance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5326063"/>
            <a:ext cx="865584" cy="3817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41" y="5241925"/>
            <a:ext cx="1159074" cy="5500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890" y="5261769"/>
            <a:ext cx="795338" cy="5103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1703" y="5226844"/>
            <a:ext cx="971550" cy="5794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0061" y="5309394"/>
            <a:ext cx="1482923" cy="406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8114" y="5164932"/>
            <a:ext cx="1144786" cy="7032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4597" y="5396707"/>
            <a:ext cx="553641" cy="2428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1" name="Picture 10" descr="icon_datacenter_servic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239817" y="228600"/>
            <a:ext cx="904183" cy="91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b="1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1" y="304800"/>
            <a:ext cx="8001000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b="1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  <p:pic>
        <p:nvPicPr>
          <p:cNvPr id="5" name="Picture 4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Managed Services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57200" y="2839305"/>
            <a:ext cx="3581400" cy="19050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26788" tIns="26788" rIns="26788" bIns="26788">
            <a:prstTxWarp prst="textNoShape">
              <a:avLst/>
            </a:prstTxWarp>
          </a:bodyPr>
          <a:lstStyle/>
          <a:p>
            <a:pPr algn="just"/>
            <a:r>
              <a:rPr lang="en-US" dirty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“The</a:t>
            </a:r>
            <a:r>
              <a:rPr lang="en-US" dirty="0" smtClean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 </a:t>
            </a:r>
            <a:r>
              <a:rPr lang="en-US" dirty="0" err="1" smtClean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Ondit</a:t>
            </a:r>
            <a:r>
              <a:rPr lang="en-US" dirty="0" smtClean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 Managed </a:t>
            </a:r>
            <a:r>
              <a:rPr lang="en-US" dirty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Services contract is based on standard building blocks or modules.</a:t>
            </a:r>
            <a:r>
              <a:rPr lang="en-US" dirty="0" smtClean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 </a:t>
            </a:r>
          </a:p>
          <a:p>
            <a:pPr algn="just"/>
            <a:endParaRPr lang="en-US" dirty="0" smtClean="0">
              <a:solidFill>
                <a:srgbClr val="403A2A"/>
              </a:solidFill>
              <a:latin typeface="Calibri" pitchFamily="-107" charset="0"/>
              <a:ea typeface="Calibri" pitchFamily="-107" charset="0"/>
              <a:cs typeface="Calibri" pitchFamily="-107" charset="0"/>
              <a:sym typeface="Calibri" pitchFamily="-107" charset="0"/>
            </a:endParaRPr>
          </a:p>
          <a:p>
            <a:pPr algn="just"/>
            <a:r>
              <a:rPr lang="en-US" dirty="0" smtClean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This </a:t>
            </a:r>
            <a:r>
              <a:rPr lang="en-US" dirty="0">
                <a:solidFill>
                  <a:srgbClr val="403A2A"/>
                </a:solidFill>
                <a:latin typeface="Calibri" pitchFamily="-107" charset="0"/>
                <a:ea typeface="Calibri" pitchFamily="-107" charset="0"/>
                <a:cs typeface="Calibri" pitchFamily="-107" charset="0"/>
                <a:sym typeface="Calibri" pitchFamily="-107" charset="0"/>
              </a:rPr>
              <a:t>makes it easy to provide a tailored solution to practically any needs!”</a:t>
            </a:r>
          </a:p>
        </p:txBody>
      </p:sp>
      <p:pic>
        <p:nvPicPr>
          <p:cNvPr id="7" name="Picture 6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  <p:sp>
        <p:nvSpPr>
          <p:cNvPr id="9" name="AutoShape 3"/>
          <p:cNvSpPr>
            <a:spLocks/>
          </p:cNvSpPr>
          <p:nvPr/>
        </p:nvSpPr>
        <p:spPr bwMode="auto">
          <a:xfrm>
            <a:off x="4724400" y="1524000"/>
            <a:ext cx="3911600" cy="3886200"/>
          </a:xfrm>
          <a:prstGeom prst="diamond">
            <a:avLst/>
          </a:prstGeom>
          <a:solidFill>
            <a:srgbClr val="C7D88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77799" dir="2279994" algn="ctr" rotWithShape="0">
              <a:schemeClr val="bg2">
                <a:alpha val="32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5106861" y="1939740"/>
            <a:ext cx="1488598" cy="1478187"/>
          </a:xfrm>
          <a:prstGeom prst="roundRect">
            <a:avLst>
              <a:gd name="adj" fmla="val 6046"/>
            </a:avLst>
          </a:prstGeom>
          <a:solidFill>
            <a:srgbClr val="58A3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28000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Monitoring</a:t>
            </a: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5106861" y="3559487"/>
            <a:ext cx="1488598" cy="1478187"/>
          </a:xfrm>
          <a:prstGeom prst="roundRect">
            <a:avLst>
              <a:gd name="adj" fmla="val 6046"/>
            </a:avLst>
          </a:prstGeom>
          <a:solidFill>
            <a:srgbClr val="58A3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28000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Reactive Services</a:t>
            </a: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6773190" y="3559487"/>
            <a:ext cx="1487848" cy="1478187"/>
          </a:xfrm>
          <a:prstGeom prst="roundRect">
            <a:avLst>
              <a:gd name="adj" fmla="val 6046"/>
            </a:avLst>
          </a:prstGeom>
          <a:solidFill>
            <a:srgbClr val="58A3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28000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Daily Management</a:t>
            </a:r>
          </a:p>
        </p:txBody>
      </p:sp>
      <p:sp>
        <p:nvSpPr>
          <p:cNvPr id="13" name="AutoShape 7"/>
          <p:cNvSpPr>
            <a:spLocks/>
          </p:cNvSpPr>
          <p:nvPr/>
        </p:nvSpPr>
        <p:spPr bwMode="auto">
          <a:xfrm>
            <a:off x="6773190" y="1939740"/>
            <a:ext cx="1487848" cy="1478187"/>
          </a:xfrm>
          <a:prstGeom prst="roundRect">
            <a:avLst>
              <a:gd name="adj" fmla="val 6046"/>
            </a:avLst>
          </a:prstGeom>
          <a:solidFill>
            <a:srgbClr val="58A395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127000" dir="2280006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Proactive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It all starts with the monitoring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43200" y="1600200"/>
            <a:ext cx="5731576" cy="175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7903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0002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.R.I.S. ICT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emote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onitoring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ppliance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547"/>
              </a:spcBef>
              <a:spcAft>
                <a:spcPct val="0"/>
              </a:spcAft>
              <a:buClr>
                <a:srgbClr val="A0002F"/>
              </a:buClr>
              <a:buSzPct val="70000"/>
              <a:buFont typeface="Verdana" pitchFamily="34" charset="0"/>
              <a:buChar char="-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Open Source monitoring framework (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Nagios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547"/>
              </a:spcBef>
              <a:spcAft>
                <a:spcPct val="0"/>
              </a:spcAft>
              <a:buClr>
                <a:srgbClr val="A0002F"/>
              </a:buClr>
              <a:buSzPct val="70000"/>
              <a:buFont typeface="Verdana" pitchFamily="34" charset="0"/>
              <a:buChar char="-"/>
              <a:tabLst/>
              <a:defRPr/>
            </a:pPr>
            <a:r>
              <a:rPr lang="en-US" dirty="0" smtClean="0">
                <a:solidFill>
                  <a:srgbClr val="403A2A"/>
                </a:solidFill>
                <a:latin typeface="Verdana"/>
                <a:cs typeface="Verdana"/>
              </a:rPr>
              <a:t>C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ustom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build scripts/agents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03A2A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81400"/>
            <a:ext cx="2777893" cy="249072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655" y="4371544"/>
            <a:ext cx="849160" cy="142983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830" y="4769260"/>
            <a:ext cx="1539722" cy="45491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52400" y="1219200"/>
            <a:ext cx="1882775" cy="1905000"/>
            <a:chOff x="-1725612" y="833437"/>
            <a:chExt cx="3608387" cy="3605213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-1725612" y="833437"/>
              <a:ext cx="3608387" cy="3605213"/>
            </a:xfrm>
            <a:prstGeom prst="diamond">
              <a:avLst/>
            </a:prstGeom>
            <a:solidFill>
              <a:srgbClr val="C7D88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77799" dir="2279994" algn="ctr" rotWithShape="0">
                <a:schemeClr val="bg2">
                  <a:alpha val="32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-13716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Monitoring</a:t>
              </a:r>
            </a:p>
          </p:txBody>
        </p:sp>
        <p:sp>
          <p:nvSpPr>
            <p:cNvPr id="12" name="AutoShape 21"/>
            <p:cNvSpPr>
              <a:spLocks/>
            </p:cNvSpPr>
            <p:nvPr/>
          </p:nvSpPr>
          <p:spPr bwMode="auto">
            <a:xfrm>
              <a:off x="-13716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Reactive Services</a:t>
              </a:r>
            </a:p>
          </p:txBody>
        </p:sp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651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Daily Management</a:t>
              </a: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>
              <a:off x="1651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Proactive Services</a:t>
              </a:r>
            </a:p>
          </p:txBody>
        </p:sp>
      </p:grpSp>
      <p:pic>
        <p:nvPicPr>
          <p:cNvPr id="16" name="Picture 15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Monitoring with live reporting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4572000"/>
            <a:ext cx="7620000" cy="145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7903" lvl="0" indent="-342900" fontAlgn="base">
              <a:spcBef>
                <a:spcPct val="0"/>
              </a:spcBef>
              <a:spcAft>
                <a:spcPct val="0"/>
              </a:spcAft>
              <a:buClr>
                <a:srgbClr val="A0002F"/>
              </a:buClr>
              <a:buSzPct val="70000"/>
              <a:defRPr/>
            </a:pPr>
            <a:r>
              <a:rPr lang="en-US" dirty="0" smtClean="0">
                <a:solidFill>
                  <a:srgbClr val="403A2A"/>
                </a:solidFill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Live view: monitoring web portal</a:t>
            </a:r>
          </a:p>
          <a:p>
            <a:pPr marL="517903" lvl="0" indent="-342900" fontAlgn="base">
              <a:spcBef>
                <a:spcPct val="0"/>
              </a:spcBef>
              <a:spcAft>
                <a:spcPct val="0"/>
              </a:spcAft>
              <a:buClr>
                <a:srgbClr val="A0002F"/>
              </a:buClr>
              <a:buSzPct val="70000"/>
              <a:defRPr/>
            </a:pPr>
            <a:endParaRPr lang="en-US" dirty="0" smtClean="0">
              <a:solidFill>
                <a:srgbClr val="403A2A"/>
              </a:solidFill>
              <a:latin typeface="Verdana"/>
              <a:ea typeface="Trade Gothic LT Std Bold" pitchFamily="-107" charset="0"/>
              <a:cs typeface="Verdana"/>
              <a:sym typeface="Trade Gothic LT Std Bold" pitchFamily="-107" charset="0"/>
            </a:endParaRPr>
          </a:p>
          <a:p>
            <a:pPr marL="517903" lvl="0" indent="-342900" fontAlgn="base">
              <a:spcBef>
                <a:spcPct val="0"/>
              </a:spcBef>
              <a:spcAft>
                <a:spcPct val="0"/>
              </a:spcAft>
              <a:buClr>
                <a:srgbClr val="A0002F"/>
              </a:buClr>
              <a:buSzPct val="70000"/>
              <a:defRPr/>
            </a:pPr>
            <a:r>
              <a:rPr lang="en-US" dirty="0" smtClean="0">
                <a:solidFill>
                  <a:srgbClr val="403A2A"/>
                </a:solidFill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Available on-demand, around the clock </a:t>
            </a:r>
          </a:p>
          <a:p>
            <a:pPr marL="517903" lvl="0" indent="-342900" fontAlgn="base">
              <a:spcBef>
                <a:spcPct val="0"/>
              </a:spcBef>
              <a:spcAft>
                <a:spcPct val="0"/>
              </a:spcAft>
              <a:buClr>
                <a:srgbClr val="A0002F"/>
              </a:buClr>
              <a:buSzPct val="70000"/>
              <a:defRPr/>
            </a:pPr>
            <a:r>
              <a:rPr lang="en-US" dirty="0" smtClean="0">
                <a:solidFill>
                  <a:srgbClr val="403A2A"/>
                </a:solidFill>
                <a:latin typeface="Verdana"/>
                <a:ea typeface="Trade Gothic LT Std Bold" pitchFamily="-107" charset="0"/>
                <a:cs typeface="Verdana"/>
                <a:sym typeface="Trade Gothic LT Std Bold" pitchFamily="-107" charset="0"/>
              </a:rPr>
              <a:t>Uptime, server performance and historic reports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152400" y="1219200"/>
            <a:ext cx="1882775" cy="1905000"/>
            <a:chOff x="-1725612" y="833437"/>
            <a:chExt cx="3608387" cy="3605213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-1725612" y="833437"/>
              <a:ext cx="3608387" cy="3605213"/>
            </a:xfrm>
            <a:prstGeom prst="diamond">
              <a:avLst/>
            </a:prstGeom>
            <a:solidFill>
              <a:srgbClr val="C7D88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77799" dir="2279994" algn="ctr" rotWithShape="0">
                <a:schemeClr val="bg2">
                  <a:alpha val="32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-13716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Monitoring</a:t>
              </a:r>
            </a:p>
          </p:txBody>
        </p:sp>
        <p:sp>
          <p:nvSpPr>
            <p:cNvPr id="12" name="AutoShape 21"/>
            <p:cNvSpPr>
              <a:spLocks/>
            </p:cNvSpPr>
            <p:nvPr/>
          </p:nvSpPr>
          <p:spPr bwMode="auto">
            <a:xfrm>
              <a:off x="-13716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Reactive Services</a:t>
              </a:r>
            </a:p>
          </p:txBody>
        </p:sp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651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Daily Management</a:t>
              </a: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>
              <a:off x="1651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Proactive Services</a:t>
              </a:r>
            </a:p>
          </p:txBody>
        </p:sp>
      </p:grpSp>
      <p:pic>
        <p:nvPicPr>
          <p:cNvPr id="16" name="Picture 15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  <p:pic>
        <p:nvPicPr>
          <p:cNvPr id="15" name="Picture 3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4478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Reactive Services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52400" y="1219200"/>
            <a:ext cx="1882775" cy="1905000"/>
            <a:chOff x="-1725612" y="833437"/>
            <a:chExt cx="3608387" cy="3605213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-1725612" y="833437"/>
              <a:ext cx="3608387" cy="3605213"/>
            </a:xfrm>
            <a:prstGeom prst="diamond">
              <a:avLst/>
            </a:prstGeom>
            <a:solidFill>
              <a:srgbClr val="C7D88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77799" dir="2279994" algn="ctr" rotWithShape="0">
                <a:schemeClr val="bg2">
                  <a:alpha val="32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-13716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Monitoring</a:t>
              </a:r>
            </a:p>
          </p:txBody>
        </p:sp>
        <p:sp>
          <p:nvSpPr>
            <p:cNvPr id="12" name="AutoShape 21"/>
            <p:cNvSpPr>
              <a:spLocks/>
            </p:cNvSpPr>
            <p:nvPr/>
          </p:nvSpPr>
          <p:spPr bwMode="auto">
            <a:xfrm>
              <a:off x="-13716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Reactive Services</a:t>
              </a:r>
            </a:p>
          </p:txBody>
        </p:sp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651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Daily Management</a:t>
              </a: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>
              <a:off x="1651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Proactive Services</a:t>
              </a:r>
            </a:p>
          </p:txBody>
        </p:sp>
      </p:grpSp>
      <p:pic>
        <p:nvPicPr>
          <p:cNvPr id="16" name="Picture 15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71800" y="1371600"/>
            <a:ext cx="5638800" cy="1698927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24/7 standby services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SPOC for HW and SW vendors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Services on request 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343400"/>
            <a:ext cx="8335108" cy="1323439"/>
          </a:xfrm>
          <a:prstGeom prst="rect">
            <a:avLst/>
          </a:prstGeom>
          <a:solidFill>
            <a:srgbClr val="58A49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Reactive services are designed to respond to requests for assistance (by phone, e-mail or through our ticketing solution), reports of incidents from our monitoring platform and/or as a result of viewing/analyzing monitoring logs and alerts.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Proactive Services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52400" y="1219200"/>
            <a:ext cx="1882775" cy="1905000"/>
            <a:chOff x="-1725612" y="833437"/>
            <a:chExt cx="3608387" cy="3605213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-1725612" y="833437"/>
              <a:ext cx="3608387" cy="3605213"/>
            </a:xfrm>
            <a:prstGeom prst="diamond">
              <a:avLst/>
            </a:prstGeom>
            <a:solidFill>
              <a:srgbClr val="C7D88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77799" dir="2279994" algn="ctr" rotWithShape="0">
                <a:schemeClr val="bg2">
                  <a:alpha val="32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-13716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Monitoring</a:t>
              </a:r>
            </a:p>
          </p:txBody>
        </p:sp>
        <p:sp>
          <p:nvSpPr>
            <p:cNvPr id="12" name="AutoShape 21"/>
            <p:cNvSpPr>
              <a:spLocks/>
            </p:cNvSpPr>
            <p:nvPr/>
          </p:nvSpPr>
          <p:spPr bwMode="auto">
            <a:xfrm>
              <a:off x="-13716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Reactive Services</a:t>
              </a:r>
            </a:p>
          </p:txBody>
        </p:sp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651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Daily Management</a:t>
              </a: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>
              <a:off x="1651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Proactive Services</a:t>
              </a:r>
            </a:p>
          </p:txBody>
        </p:sp>
      </p:grpSp>
      <p:pic>
        <p:nvPicPr>
          <p:cNvPr id="16" name="Picture 15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71800" y="1371600"/>
            <a:ext cx="5638800" cy="2437590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Periodic health-checks and audits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Maintain OS levels and patches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Maintain microcode and firmware levels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Provide recommendations and best practice guidelines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00600"/>
            <a:ext cx="8335108" cy="1015663"/>
          </a:xfrm>
          <a:prstGeom prst="rect">
            <a:avLst/>
          </a:prstGeom>
          <a:solidFill>
            <a:srgbClr val="58A49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 smtClean="0"/>
              <a:t>Our Proactive Services will keep your technology running smoothly and minimize losses due to technical failure as well as increasing uptime and productivity.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Daily Management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52400" y="1219200"/>
            <a:ext cx="1882775" cy="1905000"/>
            <a:chOff x="-1725612" y="833437"/>
            <a:chExt cx="3608387" cy="3605213"/>
          </a:xfrm>
        </p:grpSpPr>
        <p:sp>
          <p:nvSpPr>
            <p:cNvPr id="10" name="AutoShape 19"/>
            <p:cNvSpPr>
              <a:spLocks/>
            </p:cNvSpPr>
            <p:nvPr/>
          </p:nvSpPr>
          <p:spPr bwMode="auto">
            <a:xfrm>
              <a:off x="-1725612" y="833437"/>
              <a:ext cx="3608387" cy="3605213"/>
            </a:xfrm>
            <a:prstGeom prst="diamond">
              <a:avLst/>
            </a:prstGeom>
            <a:solidFill>
              <a:srgbClr val="C7D88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77799" dir="2279994" algn="ctr" rotWithShape="0">
                <a:schemeClr val="bg2">
                  <a:alpha val="32999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20"/>
            <p:cNvSpPr>
              <a:spLocks/>
            </p:cNvSpPr>
            <p:nvPr/>
          </p:nvSpPr>
          <p:spPr bwMode="auto">
            <a:xfrm>
              <a:off x="-13716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Monitoring</a:t>
              </a:r>
            </a:p>
          </p:txBody>
        </p:sp>
        <p:sp>
          <p:nvSpPr>
            <p:cNvPr id="12" name="AutoShape 21"/>
            <p:cNvSpPr>
              <a:spLocks/>
            </p:cNvSpPr>
            <p:nvPr/>
          </p:nvSpPr>
          <p:spPr bwMode="auto">
            <a:xfrm>
              <a:off x="-13716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Reactive Services</a:t>
              </a:r>
            </a:p>
          </p:txBody>
        </p:sp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65100" y="2722562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Daily Management</a:t>
              </a:r>
            </a:p>
          </p:txBody>
        </p:sp>
        <p:sp>
          <p:nvSpPr>
            <p:cNvPr id="14" name="AutoShape 23"/>
            <p:cNvSpPr>
              <a:spLocks/>
            </p:cNvSpPr>
            <p:nvPr/>
          </p:nvSpPr>
          <p:spPr bwMode="auto">
            <a:xfrm>
              <a:off x="165100" y="1219200"/>
              <a:ext cx="1371600" cy="1371600"/>
            </a:xfrm>
            <a:prstGeom prst="roundRect">
              <a:avLst>
                <a:gd name="adj" fmla="val 13880"/>
              </a:avLst>
            </a:prstGeom>
            <a:solidFill>
              <a:srgbClr val="58A395">
                <a:alpha val="0"/>
              </a:srgb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127000" dir="2280006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Proactive Services</a:t>
              </a:r>
            </a:p>
          </p:txBody>
        </p:sp>
      </p:grpSp>
      <p:pic>
        <p:nvPicPr>
          <p:cNvPr id="16" name="Picture 15" descr="icon_managed_services_w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58200" y="457200"/>
            <a:ext cx="505516" cy="511229"/>
          </a:xfrm>
          <a:prstGeom prst="rect">
            <a:avLst/>
          </a:prstGeom>
        </p:spPr>
      </p:pic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71800" y="1371600"/>
            <a:ext cx="5638800" cy="3841051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Server 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User/groups 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Queue 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OS 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TSM/backup 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Network management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SAN checks/management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Perform upgrade tasks (minor only)/PTF updates,…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199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b="1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Our glue…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371600"/>
            <a:ext cx="7467600" cy="3102388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A team of skilled dynamic people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403A2A"/>
                </a:solidFill>
                <a:latin typeface="Verdana" charset="0"/>
              </a:rPr>
              <a:t>Day-to-day management team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403A2A"/>
                </a:solidFill>
                <a:latin typeface="Verdana" charset="0"/>
              </a:rPr>
              <a:t>24/7 support team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ITIL based Service Management portal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403A2A"/>
                </a:solidFill>
                <a:latin typeface="Verdana" charset="0"/>
              </a:rPr>
              <a:t>Customer facing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solidFill>
                  <a:srgbClr val="403A2A"/>
                </a:solidFill>
                <a:latin typeface="Verdana" charset="0"/>
              </a:rPr>
              <a:t>For ticketing, change requests and follow up</a:t>
            </a:r>
          </a:p>
          <a:p>
            <a:pPr>
              <a:buFont typeface="Wingdings" charset="2"/>
              <a:buChar char="§"/>
            </a:pPr>
            <a:r>
              <a:rPr lang="en-US" sz="2400" smtClean="0">
                <a:solidFill>
                  <a:srgbClr val="403A2A"/>
                </a:solidFill>
                <a:latin typeface="Verdana" charset="0"/>
              </a:rPr>
              <a:t>More </a:t>
            </a:r>
            <a:r>
              <a:rPr lang="en-US" sz="2400" smtClean="0">
                <a:solidFill>
                  <a:srgbClr val="403A2A"/>
                </a:solidFill>
                <a:latin typeface="Verdana" charset="0"/>
              </a:rPr>
              <a:t>than </a:t>
            </a:r>
            <a:r>
              <a:rPr lang="en-US" sz="2400" dirty="0" smtClean="0">
                <a:solidFill>
                  <a:srgbClr val="403A2A"/>
                </a:solidFill>
                <a:latin typeface="Verdana" charset="0"/>
              </a:rPr>
              <a:t>adequate resources at our carrier-neutral data centers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343400"/>
            <a:ext cx="5472090" cy="990600"/>
          </a:xfrm>
        </p:spPr>
        <p:txBody>
          <a:bodyPr>
            <a:noAutofit/>
          </a:bodyPr>
          <a:lstStyle/>
          <a:p>
            <a:pPr algn="r"/>
            <a:r>
              <a:rPr lang="en-US" sz="1200" dirty="0" smtClean="0"/>
              <a:t>Marnix Vrambout</a:t>
            </a:r>
          </a:p>
          <a:p>
            <a:pPr algn="r"/>
            <a:r>
              <a:rPr lang="en-US" sz="1200" dirty="0" smtClean="0">
                <a:hlinkClick r:id="rId3"/>
              </a:rPr>
              <a:t>marnix.vrambout@iriscorporate.com</a:t>
            </a:r>
            <a:endParaRPr lang="en-US" sz="1200" dirty="0" smtClean="0"/>
          </a:p>
          <a:p>
            <a:pPr algn="r"/>
            <a:r>
              <a:rPr lang="en-US" sz="1200" dirty="0" smtClean="0">
                <a:hlinkClick r:id="rId4"/>
              </a:rPr>
              <a:t>www.ondit.eu</a:t>
            </a:r>
            <a:endParaRPr lang="en-US" sz="1200" dirty="0" smtClean="0"/>
          </a:p>
          <a:p>
            <a:pPr algn="r"/>
            <a:r>
              <a:rPr lang="en-US" sz="1200" dirty="0" smtClean="0"/>
              <a:t>@</a:t>
            </a:r>
            <a:r>
              <a:rPr lang="en-US" sz="1200" dirty="0" err="1" smtClean="0"/>
              <a:t>marnix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I.R.I.S Group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6" descr="irisoff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371600"/>
            <a:ext cx="12239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378325"/>
            <a:ext cx="12874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r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325688"/>
            <a:ext cx="12239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uxembou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314700"/>
            <a:ext cx="1254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6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6733483" cy="513715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Founded in 1987</a:t>
            </a:r>
          </a:p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HQ in Belgium with international presence</a:t>
            </a:r>
          </a:p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Profitable since 1991</a:t>
            </a:r>
          </a:p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More than 600 employees</a:t>
            </a:r>
          </a:p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100+developers, growing R&amp;D</a:t>
            </a:r>
          </a:p>
          <a:p>
            <a:pPr eaLnBrk="1" hangingPunct="1">
              <a:buFontTx/>
              <a:buNone/>
            </a:pPr>
            <a:r>
              <a:rPr lang="fr-BE" sz="1600" dirty="0">
                <a:solidFill>
                  <a:srgbClr val="403A2A"/>
                </a:solidFill>
              </a:rPr>
              <a:t>World leader in imaging and </a:t>
            </a:r>
            <a:r>
              <a:rPr lang="fr-BE" sz="1600" dirty="0" smtClean="0">
                <a:solidFill>
                  <a:srgbClr val="403A2A"/>
                </a:solidFill>
              </a:rPr>
              <a:t>recognition</a:t>
            </a:r>
          </a:p>
          <a:p>
            <a:pPr eaLnBrk="1" hangingPunct="1">
              <a:buFontTx/>
              <a:buNone/>
            </a:pPr>
            <a:r>
              <a:rPr lang="fr-BE" sz="1600" dirty="0" smtClean="0">
                <a:solidFill>
                  <a:srgbClr val="403A2A"/>
                </a:solidFill>
              </a:rPr>
              <a:t>IBM Benelux leader Infrastructure &amp; Services </a:t>
            </a:r>
          </a:p>
          <a:p>
            <a:pPr eaLnBrk="1" hangingPunct="1">
              <a:buFontTx/>
              <a:buNone/>
            </a:pPr>
            <a:endParaRPr lang="fr-BE" sz="1600" dirty="0" smtClean="0">
              <a:solidFill>
                <a:srgbClr val="403A2A"/>
              </a:solidFill>
            </a:endParaRPr>
          </a:p>
          <a:p>
            <a:pPr eaLnBrk="1" hangingPunct="1">
              <a:buFontTx/>
              <a:buNone/>
            </a:pPr>
            <a:r>
              <a:rPr lang="fr-BE" sz="1600" dirty="0" smtClean="0">
                <a:solidFill>
                  <a:srgbClr val="403A2A"/>
                </a:solidFill>
              </a:rPr>
              <a:t>Core Activities :</a:t>
            </a:r>
          </a:p>
          <a:p>
            <a:pPr eaLnBrk="1" hangingPunct="1">
              <a:buFontTx/>
              <a:buNone/>
            </a:pPr>
            <a:endParaRPr lang="fr-BE" sz="1600" dirty="0" smtClean="0">
              <a:solidFill>
                <a:srgbClr val="403A2A"/>
              </a:solidFill>
            </a:endParaRP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dirty="0" smtClean="0">
                <a:solidFill>
                  <a:srgbClr val="403A2A"/>
                </a:solidFill>
                <a:latin typeface="Helvetica Neue Light"/>
              </a:rPr>
              <a:t>- High-speed Scanning and Data Capture </a:t>
            </a:r>
          </a:p>
          <a:p>
            <a:pPr lvl="2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403A2A"/>
                </a:solidFill>
                <a:latin typeface="Helvetica Neue Light"/>
              </a:rPr>
              <a:t> from paper and electronic documents </a:t>
            </a:r>
          </a:p>
          <a:p>
            <a:pPr lvl="2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BE" sz="1400" dirty="0" smtClean="0">
                <a:solidFill>
                  <a:srgbClr val="403A2A"/>
                </a:solidFill>
                <a:latin typeface="Helvetica Neue Light"/>
              </a:rPr>
              <a:t> OCR, intelligent document reading, invoice reading</a:t>
            </a:r>
            <a:endParaRPr lang="en-US" sz="1400" dirty="0" smtClean="0">
              <a:solidFill>
                <a:srgbClr val="403A2A"/>
              </a:solidFill>
              <a:latin typeface="Helvetica Neue Light"/>
            </a:endParaRP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dirty="0" smtClean="0">
                <a:solidFill>
                  <a:srgbClr val="403A2A"/>
                </a:solidFill>
                <a:latin typeface="Helvetica Neue Light"/>
              </a:rPr>
              <a:t>- Secure Management &amp; Sharing of information and records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sz="1400" dirty="0" smtClean="0">
                <a:solidFill>
                  <a:srgbClr val="403A2A"/>
                </a:solidFill>
                <a:latin typeface="Helvetica Neue Light"/>
              </a:rPr>
              <a:t>- Long Term Archiving and storage of digital records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sz="1400" dirty="0" smtClean="0">
                <a:solidFill>
                  <a:srgbClr val="403A2A"/>
                </a:solidFill>
                <a:latin typeface="Helvetica Neue Light"/>
              </a:rPr>
              <a:t>- Document Processing </a:t>
            </a:r>
            <a:r>
              <a:rPr lang="en-US" sz="1400" dirty="0" smtClean="0">
                <a:solidFill>
                  <a:srgbClr val="403A2A"/>
                </a:solidFill>
                <a:latin typeface="Helvetica Neue Light"/>
              </a:rPr>
              <a:t>Outsourcing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dirty="0" smtClean="0">
                <a:solidFill>
                  <a:srgbClr val="403A2A"/>
                </a:solidFill>
                <a:latin typeface="Helvetica Neue Light"/>
              </a:rPr>
              <a:t>- ICT Infrastructure</a:t>
            </a:r>
          </a:p>
          <a:p>
            <a:pPr eaLnBrk="1" hangingPunct="1">
              <a:buFontTx/>
              <a:buNone/>
            </a:pPr>
            <a:endParaRPr lang="fr-BE" sz="1600" dirty="0" smtClean="0">
              <a:solidFill>
                <a:srgbClr val="403A2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3A2A"/>
                </a:solidFill>
              </a:rPr>
              <a:t>I.R.I.S Group</a:t>
            </a:r>
            <a:endParaRPr lang="en-US" dirty="0">
              <a:solidFill>
                <a:srgbClr val="403A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990600"/>
          <a:ext cx="7266821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088511" y="4193154"/>
          <a:ext cx="7266821" cy="13858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Ondit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487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403A2A"/>
                </a:solidFill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rgbClr val="403A2A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Evolved from an Infrastructure &amp; Services partner “on customer request”</a:t>
            </a: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Legal entity to consolidate I.R.IS. Managed Operations Group Wide</a:t>
            </a: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A 100% I.R.I.S ICT company</a:t>
            </a:r>
          </a:p>
          <a:p>
            <a:pPr>
              <a:buNone/>
            </a:pPr>
            <a:endParaRPr lang="en-US" sz="2000" dirty="0" smtClean="0">
              <a:solidFill>
                <a:srgbClr val="403A2A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Dynamic :	modular approach</a:t>
            </a: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Efficient :	appropriate </a:t>
            </a:r>
            <a:r>
              <a:rPr lang="en-US" sz="2000" dirty="0">
                <a:solidFill>
                  <a:srgbClr val="403A2A"/>
                </a:solidFill>
              </a:rPr>
              <a:t>and adequate </a:t>
            </a:r>
            <a:r>
              <a:rPr lang="en-US" sz="2000" dirty="0" smtClean="0">
                <a:solidFill>
                  <a:srgbClr val="403A2A"/>
                </a:solidFill>
              </a:rPr>
              <a:t>solution</a:t>
            </a:r>
          </a:p>
          <a:p>
            <a:pPr>
              <a:buNone/>
            </a:pPr>
            <a:r>
              <a:rPr lang="en-US" sz="2000" dirty="0" smtClean="0">
                <a:solidFill>
                  <a:srgbClr val="403A2A"/>
                </a:solidFill>
              </a:rPr>
              <a:t>Expert :		&gt; 20 </a:t>
            </a:r>
            <a:r>
              <a:rPr lang="en-US" sz="2000" dirty="0">
                <a:solidFill>
                  <a:srgbClr val="403A2A"/>
                </a:solidFill>
              </a:rPr>
              <a:t>years of technical </a:t>
            </a:r>
            <a:r>
              <a:rPr lang="en-US" sz="2000" dirty="0" smtClean="0">
                <a:solidFill>
                  <a:srgbClr val="403A2A"/>
                </a:solidFill>
              </a:rPr>
              <a:t>experience</a:t>
            </a:r>
            <a:endParaRPr lang="en-US" sz="2000" dirty="0">
              <a:solidFill>
                <a:srgbClr val="403A2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F914C0-770A-2B4C-BBF1-954650C443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41313"/>
                </a:solidFill>
              </a:rPr>
              <a:t>Ondit</a:t>
            </a:r>
            <a:r>
              <a:rPr lang="en-US" dirty="0" smtClean="0">
                <a:solidFill>
                  <a:srgbClr val="141313"/>
                </a:solidFill>
              </a:rPr>
              <a:t> Structure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156629" cy="4718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Agenda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37231" cy="258532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Introduction to Ondit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b="1" dirty="0" smtClean="0">
                <a:solidFill>
                  <a:srgbClr val="403A2A"/>
                </a:solidFill>
                <a:latin typeface="Verdana" charset="0"/>
              </a:rPr>
              <a:t>Do more with less...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Datacenter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Managed Services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The Glue that holds everything together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46123" cy="838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Do more with less…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2362200"/>
            <a:ext cx="7737231" cy="3028521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None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But also with less: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Headaches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Stress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Overhead</a:t>
            </a:r>
          </a:p>
          <a:p>
            <a:pPr eaLnBrk="1" hangingPunct="1">
              <a:buFont typeface="Wingdings" charset="2"/>
              <a:buChar char="§"/>
            </a:pPr>
            <a:r>
              <a:rPr lang="nl-BE" sz="2400" dirty="0" smtClean="0">
                <a:solidFill>
                  <a:srgbClr val="403A2A"/>
                </a:solidFill>
                <a:latin typeface="Verdana" charset="0"/>
              </a:rPr>
              <a:t>Money</a:t>
            </a: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  <a:p>
            <a:pPr eaLnBrk="1" hangingPunct="1">
              <a:buFont typeface="Wingdings" charset="2"/>
              <a:buChar char="§"/>
            </a:pPr>
            <a:endParaRPr lang="nl-BE" sz="2400" dirty="0" smtClean="0">
              <a:solidFill>
                <a:srgbClr val="403A2A"/>
              </a:solidFill>
              <a:latin typeface="Verdana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7661031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3A2A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... While reducing your carbon footprint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1349</Words>
  <Application>Microsoft Macintosh PowerPoint</Application>
  <PresentationFormat>On-screen Show (4:3)</PresentationFormat>
  <Paragraphs>271</Paragraphs>
  <Slides>39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Custom Design</vt:lpstr>
      <vt:lpstr>1_Custom Design</vt:lpstr>
      <vt:lpstr>How Managed Operations helps your IT environment</vt:lpstr>
      <vt:lpstr>Agenda</vt:lpstr>
      <vt:lpstr>Agenda</vt:lpstr>
      <vt:lpstr>I.R.I.S Group</vt:lpstr>
      <vt:lpstr>I.R.I.S Group</vt:lpstr>
      <vt:lpstr>Ondit?</vt:lpstr>
      <vt:lpstr>Ondit Structure</vt:lpstr>
      <vt:lpstr>Agenda</vt:lpstr>
      <vt:lpstr>Do more with less…</vt:lpstr>
      <vt:lpstr>Headaches and stress caused by: </vt:lpstr>
      <vt:lpstr>Overhead and expenditure caused by:</vt:lpstr>
      <vt:lpstr>But, with more: </vt:lpstr>
      <vt:lpstr>For example…</vt:lpstr>
      <vt:lpstr>How?</vt:lpstr>
      <vt:lpstr>Ondit = 3 Keywords</vt:lpstr>
      <vt:lpstr>Agenda</vt:lpstr>
      <vt:lpstr>Datacenter services</vt:lpstr>
      <vt:lpstr>Value proposition</vt:lpstr>
      <vt:lpstr>Housing</vt:lpstr>
      <vt:lpstr>Hosting</vt:lpstr>
      <vt:lpstr>Hosting ?</vt:lpstr>
      <vt:lpstr>Going from a traditional approach…</vt:lpstr>
      <vt:lpstr>Slide 23</vt:lpstr>
      <vt:lpstr>… to a “cloud” model!</vt:lpstr>
      <vt:lpstr>Slide 25</vt:lpstr>
      <vt:lpstr>Slide 26</vt:lpstr>
      <vt:lpstr>Result</vt:lpstr>
      <vt:lpstr>Ondit Hosting offering</vt:lpstr>
      <vt:lpstr>Long Distance Solutions</vt:lpstr>
      <vt:lpstr>Agenda</vt:lpstr>
      <vt:lpstr>Managed Services</vt:lpstr>
      <vt:lpstr>It all starts with the monitoring</vt:lpstr>
      <vt:lpstr>Monitoring with live reporting</vt:lpstr>
      <vt:lpstr>Reactive Services</vt:lpstr>
      <vt:lpstr>Proactive Services</vt:lpstr>
      <vt:lpstr>Daily Management</vt:lpstr>
      <vt:lpstr>Agenda</vt:lpstr>
      <vt:lpstr>Our glue…</vt:lpstr>
      <vt:lpstr>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Marnix Vrambout</cp:lastModifiedBy>
  <cp:revision>17</cp:revision>
  <dcterms:created xsi:type="dcterms:W3CDTF">2010-02-10T11:18:19Z</dcterms:created>
  <dcterms:modified xsi:type="dcterms:W3CDTF">2010-02-10T11:21:10Z</dcterms:modified>
</cp:coreProperties>
</file>